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78" r:id="rId2"/>
    <p:sldId id="291" r:id="rId3"/>
    <p:sldId id="322" r:id="rId4"/>
    <p:sldId id="301" r:id="rId5"/>
    <p:sldId id="323" r:id="rId6"/>
    <p:sldId id="293" r:id="rId7"/>
    <p:sldId id="324" r:id="rId8"/>
    <p:sldId id="325" r:id="rId9"/>
    <p:sldId id="285" r:id="rId10"/>
    <p:sldId id="294" r:id="rId11"/>
    <p:sldId id="295" r:id="rId12"/>
    <p:sldId id="296" r:id="rId13"/>
    <p:sldId id="297" r:id="rId14"/>
    <p:sldId id="298" r:id="rId15"/>
    <p:sldId id="326" r:id="rId16"/>
    <p:sldId id="327" r:id="rId17"/>
    <p:sldId id="308" r:id="rId18"/>
    <p:sldId id="319" r:id="rId19"/>
    <p:sldId id="304" r:id="rId20"/>
    <p:sldId id="309" r:id="rId21"/>
    <p:sldId id="307" r:id="rId22"/>
    <p:sldId id="336" r:id="rId23"/>
    <p:sldId id="329" r:id="rId24"/>
    <p:sldId id="330" r:id="rId25"/>
    <p:sldId id="310" r:id="rId26"/>
    <p:sldId id="320" r:id="rId27"/>
    <p:sldId id="312" r:id="rId28"/>
    <p:sldId id="313" r:id="rId29"/>
    <p:sldId id="334" r:id="rId30"/>
    <p:sldId id="340" r:id="rId31"/>
    <p:sldId id="335" r:id="rId32"/>
    <p:sldId id="339" r:id="rId33"/>
    <p:sldId id="338" r:id="rId34"/>
    <p:sldId id="318" r:id="rId35"/>
  </p:sldIdLst>
  <p:sldSz cx="12192000" cy="6858000"/>
  <p:notesSz cx="6858000" cy="9144000"/>
  <p:embeddedFontLst>
    <p:embeddedFont>
      <p:font typeface="나눔스퀘어라운드 Light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맑은 고딕 Semilight" panose="020B0502040204020203" pitchFamily="50" charset="-127"/>
      <p:regular r:id="rId40"/>
    </p:embeddedFont>
    <p:embeddedFont>
      <p:font typeface="조선일보명조" panose="02030304000000000000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sung" initials="s" lastIdx="1" clrIdx="0">
    <p:extLst>
      <p:ext uri="{19B8F6BF-5375-455C-9EA6-DF929625EA0E}">
        <p15:presenceInfo xmlns:p15="http://schemas.microsoft.com/office/powerpoint/2012/main" userId="sam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5A9"/>
    <a:srgbClr val="B9B9B9"/>
    <a:srgbClr val="ED7D31"/>
    <a:srgbClr val="90C071"/>
    <a:srgbClr val="FFC000"/>
    <a:srgbClr val="FFFFFF"/>
    <a:srgbClr val="5B9BD5"/>
    <a:srgbClr val="A5A5A5"/>
    <a:srgbClr val="4472C4"/>
    <a:srgbClr val="5C7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48D51-AB56-44E7-8853-5B3418EF1874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5BDE4-47C4-46BE-88BD-63F7C43A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4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8E044-7F11-4751-9D74-2769C8F9FB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2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ㅇㄴㄻㄴㅇㄹㄴㅇㅁㄹㄴ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5BDE4-47C4-46BE-88BD-63F7C43A1A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18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5BDE4-47C4-46BE-88BD-63F7C43A1A1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70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5BDE4-47C4-46BE-88BD-63F7C43A1A1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19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5BDE4-47C4-46BE-88BD-63F7C43A1A1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310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5BDE4-47C4-46BE-88BD-63F7C43A1A1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344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5BDE4-47C4-46BE-88BD-63F7C43A1A1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1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5BDE4-47C4-46BE-88BD-63F7C43A1A1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3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3A55F-2126-4C16-82E3-8C266F80D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A6B501-0144-49FC-847A-FE91BF680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67B04-543A-4F0F-A46C-653F26A3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694-EDA5-455E-9CEA-634913DFC8F8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02556-CE31-4FE7-BA35-228CC01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B3BB8-1958-4058-9679-06FD9AE3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3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6285F-5FC7-4671-832B-9168A2F7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A01014-7E4E-4027-9619-E3217F300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0638B-A734-4B7E-A9CF-58760A94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6279-66B5-47DB-A3EF-9872A0E2A290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AFF05-9AB1-4256-BDC8-26AE10F2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D3BFE-917C-44D6-9B9F-AD77390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08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BEB0BA-77D8-48C6-B1D3-42D3D3E0D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BA90E3-89C0-41C2-A6E8-1EB68A9BA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A99F8-938E-4EFE-B07B-1C2B66CE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83BD-86B2-4AF7-9037-D1A0C97BA7AF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AF281-6FBE-4A14-9873-85A87914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F44A0-98F3-4ADE-A714-9CA0089B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3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7F5CD-56E8-40BB-A290-54E99D75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46FE5-41A9-49F5-B4C2-BA1AF1120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C31D34-C4F4-47E9-942B-8FB284F2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2C66-EDFF-4F64-BA83-77AB5FDB7AFD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36AA4-6EF4-432C-A97E-D39B0557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1FD97-2C89-4006-BAC1-5D658141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150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B4487-B417-46C0-A13F-6DA79FF4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C1A2C4-9328-4941-ABC3-F7D938470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04C38-0FA4-4462-B42E-04B87AFB0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790-9BF0-4FF9-BD33-ED062B7F9890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D6922-83DD-450C-8E96-7D40A4B3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35B67-F183-4DCC-B2C4-E40A3D04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9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9E192-09BE-4C1E-ABFB-8583FB17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4BE83-49D6-4A4E-9E93-8BB9262F6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3BAE3-BD60-4EF0-A7B4-FF189EDF4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2D3916-BD3B-4CB4-BBEA-9D8CB4E6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46402-9F24-4B8C-914F-790E83684611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4BAC5-DC80-43CD-975A-23686740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6E7D3-6176-423E-9BD5-9247EC5C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86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19BA7-9374-4D9B-BBAD-6BDAF2F4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03A16E-A0C9-4C91-B5FB-965DB5EEB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A1E32-F568-48E2-9729-FEE6127F5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491165-374D-4D14-8A82-6799CEEC6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DA6A01-8ADC-4C69-83CA-F2F1E40DA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C6C848-6121-4B37-AD27-8DABEB53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B244-352D-4135-A2BC-760FB8FC850E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494E9F-98FE-46C3-B6A4-849240A3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A3A4CA-7CD0-4ACB-9EBB-ACB407C3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7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100BB-FB36-4E40-B612-5F703E9A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792503-9154-4E1D-B351-B5E92328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2584-EEA0-49DD-B534-A45AD3A920D9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742752-DBB3-49AE-891A-239BDD14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69E92-4B0E-4746-970B-083CEE42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5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CA66DC-8B8D-47E5-BB73-A3BB40B0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41AA-E85F-4C34-ABC2-2B2C96EA4894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27366E-A395-41DF-9948-3F3379AD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76C3D-02F2-4E63-A731-C3134C4C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D7C35-5C17-4C93-800C-CC85535C0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C6CCE-4F0A-44C0-BAB1-B12A4A5A7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87BC30-06F0-4EDC-AA3C-FEBA6D772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F4AE3-7538-4862-8C2C-F8EB8994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487-1DEE-49E8-875A-855130593CFC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37C6-0FB1-47EF-B573-0FF00A28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6E9FBB-F6B8-40B6-9798-46C17F4E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6FAE9-98D8-4122-B4E9-ECE6A574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B42AAB-BB24-433F-9088-E08DE640F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B2CF25-202D-488F-9F75-6C771E3D6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1D8CFC-FD9A-4794-8C32-A7F5891C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2C1E-27C1-4A5D-9A87-9AB0DE801E0C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4534C6-15E5-4613-9A6A-58D55128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312AD-0ABB-4B5F-B045-D7102837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374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D636F1-1A24-4D2A-B097-CE8F6B63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922690-897B-4105-8EFA-226D02614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DF8D0-8FA8-4F45-B6BA-D7C8EE73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46121-65A6-4B05-B455-D844A7823500}" type="datetime1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49E08-7EED-454C-9E45-726284E58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46B52E-D7DF-42CA-848B-6D51D49E9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FC686-5903-47CA-B668-7A70B7DF6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4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760" y="0"/>
            <a:ext cx="9540240" cy="6858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3992" y="1450557"/>
            <a:ext cx="8946248" cy="1257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텍스트마이닝을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활용한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빌보드 차트 노래가사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8137F6-D859-4D76-BAA8-B06EF9189400}"/>
              </a:ext>
            </a:extLst>
          </p:cNvPr>
          <p:cNvGrpSpPr/>
          <p:nvPr/>
        </p:nvGrpSpPr>
        <p:grpSpPr>
          <a:xfrm>
            <a:off x="744176" y="4644250"/>
            <a:ext cx="1172116" cy="1822556"/>
            <a:chOff x="10220017" y="4625418"/>
            <a:chExt cx="1172116" cy="18225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85B853-B10B-4E87-867C-DE40552CE8F9}"/>
                </a:ext>
              </a:extLst>
            </p:cNvPr>
            <p:cNvSpPr txBox="1"/>
            <p:nvPr/>
          </p:nvSpPr>
          <p:spPr>
            <a:xfrm>
              <a:off x="10220017" y="4625418"/>
              <a:ext cx="1172116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강도영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	|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9717C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DC150F-F653-4951-8C6D-FA12014AE67A}"/>
                </a:ext>
              </a:extLst>
            </p:cNvPr>
            <p:cNvSpPr txBox="1"/>
            <p:nvPr/>
          </p:nvSpPr>
          <p:spPr>
            <a:xfrm>
              <a:off x="10220017" y="4983051"/>
              <a:ext cx="1172116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김영석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	|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9717C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BB23B2-A79C-4564-8AC8-AD0D88BDE7D2}"/>
                </a:ext>
              </a:extLst>
            </p:cNvPr>
            <p:cNvSpPr txBox="1"/>
            <p:nvPr/>
          </p:nvSpPr>
          <p:spPr>
            <a:xfrm>
              <a:off x="10220017" y="5340684"/>
              <a:ext cx="1172116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박수진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	|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9717C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2DF765-3DE7-4975-914C-5AB4116B3208}"/>
                </a:ext>
              </a:extLst>
            </p:cNvPr>
            <p:cNvSpPr txBox="1"/>
            <p:nvPr/>
          </p:nvSpPr>
          <p:spPr>
            <a:xfrm>
              <a:off x="10220017" y="5691549"/>
              <a:ext cx="1172116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양준혁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	|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9717C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E35A4F-8F0A-4E35-98C9-BD3FBF61770C}"/>
                </a:ext>
              </a:extLst>
            </p:cNvPr>
            <p:cNvSpPr txBox="1"/>
            <p:nvPr/>
          </p:nvSpPr>
          <p:spPr>
            <a:xfrm>
              <a:off x="10220017" y="6042414"/>
              <a:ext cx="1172116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이현경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9717C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맑은 고딕 Semilight" panose="020B0502040204020203" pitchFamily="50" charset="-127"/>
                </a:rPr>
                <a:t>	|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9717C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FDDD8-A212-4FB0-B013-0674273A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CA32BC-104F-42ED-A320-6D2DC72A2A2F}"/>
              </a:ext>
            </a:extLst>
          </p:cNvPr>
          <p:cNvGrpSpPr/>
          <p:nvPr/>
        </p:nvGrpSpPr>
        <p:grpSpPr>
          <a:xfrm>
            <a:off x="679762" y="1348463"/>
            <a:ext cx="10919863" cy="4719306"/>
            <a:chOff x="679763" y="1027225"/>
            <a:chExt cx="10919863" cy="47193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09BB4B-CA1A-4493-8CC4-CFEA1BADF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3" t="3030" r="15334" b="5951"/>
            <a:stretch/>
          </p:blipFill>
          <p:spPr>
            <a:xfrm>
              <a:off x="4380806" y="1027225"/>
              <a:ext cx="3430387" cy="451677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E0C4F7-290D-4D88-8DC9-08D18D3C2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1" t="3287" r="11451" b="7368"/>
            <a:stretch/>
          </p:blipFill>
          <p:spPr>
            <a:xfrm>
              <a:off x="8169238" y="1027225"/>
              <a:ext cx="3430388" cy="443253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3074A3-5020-4BB8-B4EC-8AF80765E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4" t="5453" r="10208" b="5755"/>
            <a:stretch/>
          </p:blipFill>
          <p:spPr>
            <a:xfrm>
              <a:off x="679763" y="1027225"/>
              <a:ext cx="3550832" cy="4719306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그림2.png">
            <a:extLst>
              <a:ext uri="{FF2B5EF4-FFF2-40B4-BE49-F238E27FC236}">
                <a16:creationId xmlns:a16="http://schemas.microsoft.com/office/drawing/2014/main" id="{CD1E49E8-D32F-4D48-8161-A1F261ECAB2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15E71E8-4392-44DA-9F1D-94BF0771DDB6}"/>
              </a:ext>
            </a:extLst>
          </p:cNvPr>
          <p:cNvSpPr/>
          <p:nvPr/>
        </p:nvSpPr>
        <p:spPr>
          <a:xfrm>
            <a:off x="9032885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AC6F7B7-49E2-41CE-9F56-DF1AE046FB21}"/>
              </a:ext>
            </a:extLst>
          </p:cNvPr>
          <p:cNvSpPr/>
          <p:nvPr/>
        </p:nvSpPr>
        <p:spPr>
          <a:xfrm>
            <a:off x="5181626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7E68111-DF69-4949-A50F-DEAA215229D8}"/>
              </a:ext>
            </a:extLst>
          </p:cNvPr>
          <p:cNvSpPr/>
          <p:nvPr/>
        </p:nvSpPr>
        <p:spPr>
          <a:xfrm>
            <a:off x="1571258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054F80-1EDA-4BD5-BA97-545A4EB9CA4A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연도별 워드 클라우드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F53246-A357-41CC-B414-DA17CEBD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0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28BBDE0-DB05-4A00-AFFD-BE5E5FEB5A30}"/>
              </a:ext>
            </a:extLst>
          </p:cNvPr>
          <p:cNvGrpSpPr/>
          <p:nvPr/>
        </p:nvGrpSpPr>
        <p:grpSpPr>
          <a:xfrm>
            <a:off x="492249" y="1468625"/>
            <a:ext cx="11387484" cy="4462832"/>
            <a:chOff x="414312" y="1130200"/>
            <a:chExt cx="11387484" cy="44628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00F426E-618D-4F6C-9E60-B01B763AFF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1" t="4765" r="9564" b="5414"/>
            <a:stretch/>
          </p:blipFill>
          <p:spPr>
            <a:xfrm>
              <a:off x="414312" y="1130200"/>
              <a:ext cx="3816282" cy="444946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C642CD-27E4-4B62-8982-7366CA8C0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5" t="2544" r="8667" b="8335"/>
            <a:stretch/>
          </p:blipFill>
          <p:spPr>
            <a:xfrm>
              <a:off x="4471485" y="1150406"/>
              <a:ext cx="3392999" cy="44090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C52DD4-E353-49FF-AD57-21E1A847C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7" t="2900" r="3347" b="4497"/>
            <a:stretch/>
          </p:blipFill>
          <p:spPr>
            <a:xfrm>
              <a:off x="8020358" y="1150406"/>
              <a:ext cx="3781438" cy="4442626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 descr="그림2.png">
            <a:extLst>
              <a:ext uri="{FF2B5EF4-FFF2-40B4-BE49-F238E27FC236}">
                <a16:creationId xmlns:a16="http://schemas.microsoft.com/office/drawing/2014/main" id="{E202D159-247B-4792-97F2-B71FCDE936B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3B448AE-CC9C-4AC4-B0B4-F6B6E1A0A7D2}"/>
              </a:ext>
            </a:extLst>
          </p:cNvPr>
          <p:cNvSpPr/>
          <p:nvPr/>
        </p:nvSpPr>
        <p:spPr>
          <a:xfrm>
            <a:off x="9032885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59C5329-DD3A-46B4-B197-2CB9E143715B}"/>
              </a:ext>
            </a:extLst>
          </p:cNvPr>
          <p:cNvSpPr/>
          <p:nvPr/>
        </p:nvSpPr>
        <p:spPr>
          <a:xfrm>
            <a:off x="5181626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FAC28A-442A-4599-BB03-AA040E7B2543}"/>
              </a:ext>
            </a:extLst>
          </p:cNvPr>
          <p:cNvSpPr/>
          <p:nvPr/>
        </p:nvSpPr>
        <p:spPr>
          <a:xfrm>
            <a:off x="1571258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187D5-32D9-45DC-A250-F8424B1564D7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연도별 워드 클라우드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BEAA34-18FC-492B-B926-042CA505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84B8251-B308-401E-8B3A-75B0B3B70A30}"/>
              </a:ext>
            </a:extLst>
          </p:cNvPr>
          <p:cNvGrpSpPr/>
          <p:nvPr/>
        </p:nvGrpSpPr>
        <p:grpSpPr>
          <a:xfrm>
            <a:off x="613827" y="1393574"/>
            <a:ext cx="11078395" cy="4688226"/>
            <a:chOff x="612528" y="1061718"/>
            <a:chExt cx="11078395" cy="46882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00273B-41A4-4C24-9B93-B3A239806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1" t="3928" r="10112" b="10390"/>
            <a:stretch/>
          </p:blipFill>
          <p:spPr>
            <a:xfrm>
              <a:off x="8065028" y="1170611"/>
              <a:ext cx="3625895" cy="440905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C1EA79-026B-4512-94FE-73499A7DE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5" t="2695" r="9684" b="7364"/>
            <a:stretch/>
          </p:blipFill>
          <p:spPr>
            <a:xfrm>
              <a:off x="612528" y="1061718"/>
              <a:ext cx="3550833" cy="46882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EA9F39A-4C25-4241-8FB5-D74311E5C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8" t="3795" r="7751" b="4242"/>
            <a:stretch/>
          </p:blipFill>
          <p:spPr>
            <a:xfrm>
              <a:off x="4377449" y="1170611"/>
              <a:ext cx="3473491" cy="451677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그림2.png">
            <a:extLst>
              <a:ext uri="{FF2B5EF4-FFF2-40B4-BE49-F238E27FC236}">
                <a16:creationId xmlns:a16="http://schemas.microsoft.com/office/drawing/2014/main" id="{63AC6216-FA98-4D74-AF11-574285C142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2B9A6F-F487-4DFA-BD7B-1982E1B3ED80}"/>
              </a:ext>
            </a:extLst>
          </p:cNvPr>
          <p:cNvSpPr/>
          <p:nvPr/>
        </p:nvSpPr>
        <p:spPr>
          <a:xfrm>
            <a:off x="9032885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A4F4898-2C70-40C2-8DA7-44849CAF2BA8}"/>
              </a:ext>
            </a:extLst>
          </p:cNvPr>
          <p:cNvSpPr/>
          <p:nvPr/>
        </p:nvSpPr>
        <p:spPr>
          <a:xfrm>
            <a:off x="5181626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1E30F49-0BF2-43A9-A206-D0D7E3540F65}"/>
              </a:ext>
            </a:extLst>
          </p:cNvPr>
          <p:cNvSpPr/>
          <p:nvPr/>
        </p:nvSpPr>
        <p:spPr>
          <a:xfrm>
            <a:off x="1571258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E33282-AD54-4116-A937-305BE4E764DB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연도별 워드 클라우드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82065B-BC21-42AB-890C-9A08091B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9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7B80770C-EF7E-439F-82FC-B06A894F0AD4}"/>
              </a:ext>
            </a:extLst>
          </p:cNvPr>
          <p:cNvGrpSpPr/>
          <p:nvPr/>
        </p:nvGrpSpPr>
        <p:grpSpPr>
          <a:xfrm>
            <a:off x="689410" y="1303870"/>
            <a:ext cx="11002812" cy="4802418"/>
            <a:chOff x="689410" y="1303870"/>
            <a:chExt cx="11002812" cy="4802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CA347C-CCA0-4011-9996-791586CD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r="9387" b="3058"/>
            <a:stretch/>
          </p:blipFill>
          <p:spPr>
            <a:xfrm>
              <a:off x="4368959" y="1303870"/>
              <a:ext cx="3393173" cy="4660163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18C9726-E84B-4302-87CF-1E2C2A8A1CEA}"/>
                </a:ext>
              </a:extLst>
            </p:cNvPr>
            <p:cNvGrpSpPr/>
            <p:nvPr/>
          </p:nvGrpSpPr>
          <p:grpSpPr>
            <a:xfrm>
              <a:off x="689410" y="1427593"/>
              <a:ext cx="11002812" cy="4678695"/>
              <a:chOff x="679763" y="1069835"/>
              <a:chExt cx="11002812" cy="467869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67FFCFB-A28E-4C3A-B5EF-3061CAC33C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07" t="2766" r="12077" b="8385"/>
              <a:stretch/>
            </p:blipFill>
            <p:spPr>
              <a:xfrm>
                <a:off x="679763" y="1069835"/>
                <a:ext cx="3465364" cy="467869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593FB80-CDCB-4673-B318-9142988A4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3" t="3872" r="8592" b="7150"/>
              <a:stretch/>
            </p:blipFill>
            <p:spPr>
              <a:xfrm>
                <a:off x="8037228" y="1133376"/>
                <a:ext cx="3645347" cy="4601658"/>
              </a:xfrm>
              <a:prstGeom prst="rect">
                <a:avLst/>
              </a:prstGeom>
            </p:spPr>
          </p:pic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 descr="그림2.png">
            <a:extLst>
              <a:ext uri="{FF2B5EF4-FFF2-40B4-BE49-F238E27FC236}">
                <a16:creationId xmlns:a16="http://schemas.microsoft.com/office/drawing/2014/main" id="{E9170F3B-069D-468F-B5FD-293CF1FBB79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1354F16-1E94-4D18-8904-AE81BE06E92D}"/>
              </a:ext>
            </a:extLst>
          </p:cNvPr>
          <p:cNvSpPr/>
          <p:nvPr/>
        </p:nvSpPr>
        <p:spPr>
          <a:xfrm>
            <a:off x="9032885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5D97CA8-2B30-4398-9E09-8549A5A78DCC}"/>
              </a:ext>
            </a:extLst>
          </p:cNvPr>
          <p:cNvSpPr/>
          <p:nvPr/>
        </p:nvSpPr>
        <p:spPr>
          <a:xfrm>
            <a:off x="5181626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54ED2B5-8F3B-478C-B626-230CC7740B3F}"/>
              </a:ext>
            </a:extLst>
          </p:cNvPr>
          <p:cNvSpPr/>
          <p:nvPr/>
        </p:nvSpPr>
        <p:spPr>
          <a:xfrm>
            <a:off x="1571258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1A7AD0-BC0E-49B4-9499-F393DD5A57CA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연도별 워드 클라우드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5EDA4D-6490-42C4-A3B1-FA7E8720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8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CA0A1A-4973-4160-925E-5A386BAA5FDA}"/>
              </a:ext>
            </a:extLst>
          </p:cNvPr>
          <p:cNvGrpSpPr/>
          <p:nvPr/>
        </p:nvGrpSpPr>
        <p:grpSpPr>
          <a:xfrm>
            <a:off x="1560782" y="1323070"/>
            <a:ext cx="8964287" cy="4683760"/>
            <a:chOff x="1560782" y="1323070"/>
            <a:chExt cx="8964287" cy="468376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77C9B04-89CD-4592-8BE9-3A0ADAC02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1371" y="1323070"/>
              <a:ext cx="3803698" cy="46837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25A827-7F81-415D-B04C-D8BD72309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1" t="3067" r="10460" b="8449"/>
            <a:stretch/>
          </p:blipFill>
          <p:spPr>
            <a:xfrm>
              <a:off x="1560782" y="1426247"/>
              <a:ext cx="3909849" cy="447740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그림2.png">
            <a:extLst>
              <a:ext uri="{FF2B5EF4-FFF2-40B4-BE49-F238E27FC236}">
                <a16:creationId xmlns:a16="http://schemas.microsoft.com/office/drawing/2014/main" id="{685AC1D4-B27D-4814-BE11-CF5479CBDC9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8B6BCF1-942D-45BE-8243-5791C923169D}"/>
              </a:ext>
            </a:extLst>
          </p:cNvPr>
          <p:cNvSpPr/>
          <p:nvPr/>
        </p:nvSpPr>
        <p:spPr>
          <a:xfrm>
            <a:off x="2489046" y="323088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48DBF14-27F9-4798-B7C2-EE3E64746323}"/>
              </a:ext>
            </a:extLst>
          </p:cNvPr>
          <p:cNvSpPr/>
          <p:nvPr/>
        </p:nvSpPr>
        <p:spPr>
          <a:xfrm>
            <a:off x="7904634" y="322072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61D8B9-B9BC-4845-812B-852623A60FCF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연도별 워드 클라우드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222627-8410-4FBC-B643-F67AFFD5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040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그림2.png">
            <a:extLst>
              <a:ext uri="{FF2B5EF4-FFF2-40B4-BE49-F238E27FC236}">
                <a16:creationId xmlns:a16="http://schemas.microsoft.com/office/drawing/2014/main" id="{B8A70699-D91D-48A6-91C8-18822EDBBC1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C274C4-D0D6-4E81-888B-667D8383BA86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428C17-E055-49AB-8045-4F138175D108}"/>
              </a:ext>
            </a:extLst>
          </p:cNvPr>
          <p:cNvGrpSpPr/>
          <p:nvPr/>
        </p:nvGrpSpPr>
        <p:grpSpPr>
          <a:xfrm>
            <a:off x="374302" y="852902"/>
            <a:ext cx="4953207" cy="5239313"/>
            <a:chOff x="7984762" y="2772773"/>
            <a:chExt cx="3883572" cy="4362578"/>
          </a:xfrm>
        </p:grpSpPr>
        <p:sp>
          <p:nvSpPr>
            <p:cNvPr id="4" name="곱하기 기호 3">
              <a:extLst>
                <a:ext uri="{FF2B5EF4-FFF2-40B4-BE49-F238E27FC236}">
                  <a16:creationId xmlns:a16="http://schemas.microsoft.com/office/drawing/2014/main" id="{EB381C17-AA9F-4599-AF55-4163E072A634}"/>
                </a:ext>
              </a:extLst>
            </p:cNvPr>
            <p:cNvSpPr/>
            <p:nvPr/>
          </p:nvSpPr>
          <p:spPr>
            <a:xfrm>
              <a:off x="7984762" y="2772773"/>
              <a:ext cx="3883572" cy="4362578"/>
            </a:xfrm>
            <a:prstGeom prst="mathMultiply">
              <a:avLst>
                <a:gd name="adj1" fmla="val 14995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C7C800-54AE-47CC-9CF1-12D1E390FFC1}"/>
                </a:ext>
              </a:extLst>
            </p:cNvPr>
            <p:cNvSpPr txBox="1"/>
            <p:nvPr/>
          </p:nvSpPr>
          <p:spPr>
            <a:xfrm>
              <a:off x="8414310" y="4595278"/>
              <a:ext cx="3024475" cy="717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연도별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AFB8AD-7D19-4291-AA49-8D31675111E1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첫 번째 결론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C93B6F-702C-4C1F-A6EC-E90C44F60051}"/>
              </a:ext>
            </a:extLst>
          </p:cNvPr>
          <p:cNvSpPr txBox="1"/>
          <p:nvPr/>
        </p:nvSpPr>
        <p:spPr>
          <a:xfrm>
            <a:off x="7096123" y="4668232"/>
            <a:ext cx="620233" cy="258162"/>
          </a:xfrm>
          <a:prstGeom prst="rect">
            <a:avLst/>
          </a:prstGeom>
          <a:solidFill>
            <a:srgbClr val="DDC5A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2B54E-6D62-44F5-8537-006E5D674EC8}"/>
              </a:ext>
            </a:extLst>
          </p:cNvPr>
          <p:cNvSpPr txBox="1"/>
          <p:nvPr/>
        </p:nvSpPr>
        <p:spPr>
          <a:xfrm>
            <a:off x="6153248" y="3139194"/>
            <a:ext cx="3260957" cy="369332"/>
          </a:xfrm>
          <a:prstGeom prst="rect">
            <a:avLst/>
          </a:prstGeom>
          <a:solidFill>
            <a:srgbClr val="DDC5A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3FA717-8DA7-4E4C-8454-CCEE4E35D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21194" r="19684" b="1711"/>
          <a:stretch/>
        </p:blipFill>
        <p:spPr>
          <a:xfrm>
            <a:off x="5117979" y="2455578"/>
            <a:ext cx="1035269" cy="7212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C563A6A-AFC3-46E3-9F29-107021064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21194" r="19684" b="1711"/>
          <a:stretch/>
        </p:blipFill>
        <p:spPr>
          <a:xfrm>
            <a:off x="5117979" y="3966668"/>
            <a:ext cx="1035269" cy="7212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C03D05B-FACE-421F-9A85-F861A8557320}"/>
              </a:ext>
            </a:extLst>
          </p:cNvPr>
          <p:cNvSpPr txBox="1"/>
          <p:nvPr/>
        </p:nvSpPr>
        <p:spPr>
          <a:xfrm>
            <a:off x="6153249" y="2732225"/>
            <a:ext cx="5389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대체로 모든 연도에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get, know, love, like, just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자주 나타남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DEDEF8-B059-4110-8D92-39D30F1D8A9E}"/>
              </a:ext>
            </a:extLst>
          </p:cNvPr>
          <p:cNvSpPr txBox="1"/>
          <p:nvPr/>
        </p:nvSpPr>
        <p:spPr>
          <a:xfrm>
            <a:off x="6153249" y="4243315"/>
            <a:ext cx="538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연도별로 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단위로는 비교 불가능</a:t>
            </a:r>
            <a:endParaRPr lang="en-US" altLang="ko-KR" sz="2200" dirty="0">
              <a:ln>
                <a:solidFill>
                  <a:schemeClr val="bg1"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최소한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10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단위로 비교가 필요하다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=&gt;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구하기 힘듦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200" dirty="0">
              <a:ln>
                <a:solidFill>
                  <a:schemeClr val="bg1"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EFC1EA-4E2D-4B8C-B850-98782120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05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EC28C03-80A6-40D4-A6A7-3F1AD4A3CD8E}"/>
              </a:ext>
            </a:extLst>
          </p:cNvPr>
          <p:cNvGrpSpPr/>
          <p:nvPr/>
        </p:nvGrpSpPr>
        <p:grpSpPr>
          <a:xfrm>
            <a:off x="4231640" y="2820236"/>
            <a:ext cx="3728720" cy="1217529"/>
            <a:chOff x="4231640" y="2503859"/>
            <a:chExt cx="3728720" cy="12175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4D0FF0-111A-437D-BAD4-B08302F14BD9}"/>
                </a:ext>
              </a:extLst>
            </p:cNvPr>
            <p:cNvSpPr txBox="1"/>
            <p:nvPr/>
          </p:nvSpPr>
          <p:spPr>
            <a:xfrm>
              <a:off x="5232299" y="2503859"/>
              <a:ext cx="17274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alpha val="5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CONTENTS3</a:t>
              </a:r>
              <a:endParaRPr lang="ko-KR" altLang="en-US" sz="2000" dirty="0">
                <a:solidFill>
                  <a:schemeClr val="tx1">
                    <a:alpha val="5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003B4-39B1-4A53-A075-1F526C0FC9C5}"/>
                </a:ext>
              </a:extLst>
            </p:cNvPr>
            <p:cNvSpPr txBox="1"/>
            <p:nvPr/>
          </p:nvSpPr>
          <p:spPr>
            <a:xfrm>
              <a:off x="4231640" y="3136613"/>
              <a:ext cx="3728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장르별 분석</a:t>
              </a: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BA2E35-6AE1-4E97-8BD5-8861F9235BC9}"/>
              </a:ext>
            </a:extLst>
          </p:cNvPr>
          <p:cNvCxnSpPr>
            <a:cxnSpLocks/>
          </p:cNvCxnSpPr>
          <p:nvPr/>
        </p:nvCxnSpPr>
        <p:spPr>
          <a:xfrm>
            <a:off x="5400040" y="3252617"/>
            <a:ext cx="1391920" cy="0"/>
          </a:xfrm>
          <a:prstGeom prst="line">
            <a:avLst/>
          </a:prstGeom>
          <a:ln w="15875">
            <a:solidFill>
              <a:srgbClr val="DDC5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07801-F114-470F-AA29-DF6E6D1B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57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97BE5D-7641-467D-9627-DE7168737357}"/>
              </a:ext>
            </a:extLst>
          </p:cNvPr>
          <p:cNvGrpSpPr/>
          <p:nvPr/>
        </p:nvGrpSpPr>
        <p:grpSpPr>
          <a:xfrm>
            <a:off x="374302" y="334854"/>
            <a:ext cx="3770824" cy="605210"/>
            <a:chOff x="383870" y="285126"/>
            <a:chExt cx="3770824" cy="6052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5AC715-0A0B-42BF-9039-A55C1F40F296}"/>
                </a:ext>
              </a:extLst>
            </p:cNvPr>
            <p:cNvSpPr txBox="1"/>
            <p:nvPr/>
          </p:nvSpPr>
          <p:spPr>
            <a:xfrm>
              <a:off x="994790" y="372287"/>
              <a:ext cx="3159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장르별 가사 특징</a:t>
              </a:r>
            </a:p>
          </p:txBody>
        </p:sp>
        <p:pic>
          <p:nvPicPr>
            <p:cNvPr id="13" name="그림 12" descr="그림2.png">
              <a:extLst>
                <a:ext uri="{FF2B5EF4-FFF2-40B4-BE49-F238E27FC236}">
                  <a16:creationId xmlns:a16="http://schemas.microsoft.com/office/drawing/2014/main" id="{1ACBEA1C-A1A0-439C-9D6A-413B7493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870" y="285126"/>
              <a:ext cx="610920" cy="605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094A1F-DF64-4789-B458-C209CAC87ABC}"/>
              </a:ext>
            </a:extLst>
          </p:cNvPr>
          <p:cNvGrpSpPr/>
          <p:nvPr/>
        </p:nvGrpSpPr>
        <p:grpSpPr>
          <a:xfrm>
            <a:off x="1437636" y="1456286"/>
            <a:ext cx="8895469" cy="4344220"/>
            <a:chOff x="1253232" y="1515280"/>
            <a:chExt cx="8895469" cy="434422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994FD99-F38E-4096-B1B9-416BEB965B25}"/>
                </a:ext>
              </a:extLst>
            </p:cNvPr>
            <p:cNvGrpSpPr/>
            <p:nvPr/>
          </p:nvGrpSpPr>
          <p:grpSpPr>
            <a:xfrm>
              <a:off x="1253238" y="1515280"/>
              <a:ext cx="4354164" cy="707886"/>
              <a:chOff x="4039227" y="4859017"/>
              <a:chExt cx="4772661" cy="75863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BBEFED-36DE-45D3-8DDE-5E425981FCA4}"/>
                  </a:ext>
                </a:extLst>
              </p:cNvPr>
              <p:cNvSpPr/>
              <p:nvPr/>
            </p:nvSpPr>
            <p:spPr>
              <a:xfrm>
                <a:off x="4302883" y="4859017"/>
                <a:ext cx="4509005" cy="75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Pop , R&amp;B - 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사랑과 로맨스</a:t>
                </a:r>
              </a:p>
            </p:txBody>
          </p:sp>
          <p:pic>
            <p:nvPicPr>
              <p:cNvPr id="11" name="Picture 18" descr="C:\Users\SAMSUNG\AppData\Local\Microsoft\Windows\Temporary Internet Files\Content.IE5\E39SMBFW\record[1].png">
                <a:extLst>
                  <a:ext uri="{FF2B5EF4-FFF2-40B4-BE49-F238E27FC236}">
                    <a16:creationId xmlns:a16="http://schemas.microsoft.com/office/drawing/2014/main" id="{D5DDE12B-1961-43CF-BEB9-22FBB3536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039227" y="5053159"/>
                <a:ext cx="527313" cy="524882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26F4221-6A56-4DD0-B0C5-E8196D8881CE}"/>
                </a:ext>
              </a:extLst>
            </p:cNvPr>
            <p:cNvGrpSpPr/>
            <p:nvPr/>
          </p:nvGrpSpPr>
          <p:grpSpPr>
            <a:xfrm>
              <a:off x="1253235" y="2425125"/>
              <a:ext cx="6268148" cy="707886"/>
              <a:chOff x="4039227" y="4859017"/>
              <a:chExt cx="6870618" cy="75863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50BDD81-38A0-48D5-8A8A-87A6F27885BA}"/>
                  </a:ext>
                </a:extLst>
              </p:cNvPr>
              <p:cNvSpPr/>
              <p:nvPr/>
            </p:nvSpPr>
            <p:spPr>
              <a:xfrm>
                <a:off x="4302883" y="4859017"/>
                <a:ext cx="6606962" cy="75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Rock - 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다양한 요소로 명확하게 정의 힘듦</a:t>
                </a:r>
              </a:p>
            </p:txBody>
          </p:sp>
          <p:pic>
            <p:nvPicPr>
              <p:cNvPr id="25" name="Picture 18" descr="C:\Users\SAMSUNG\AppData\Local\Microsoft\Windows\Temporary Internet Files\Content.IE5\E39SMBFW\record[1].png">
                <a:extLst>
                  <a:ext uri="{FF2B5EF4-FFF2-40B4-BE49-F238E27FC236}">
                    <a16:creationId xmlns:a16="http://schemas.microsoft.com/office/drawing/2014/main" id="{A37F3639-D5BD-4C3F-86D9-CCCDC29052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039227" y="5053159"/>
                <a:ext cx="527313" cy="524882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36B1795-8A80-4B76-A63D-2CA303B61DCC}"/>
                </a:ext>
              </a:extLst>
            </p:cNvPr>
            <p:cNvGrpSpPr/>
            <p:nvPr/>
          </p:nvGrpSpPr>
          <p:grpSpPr>
            <a:xfrm>
              <a:off x="1253232" y="3342742"/>
              <a:ext cx="7786191" cy="707886"/>
              <a:chOff x="4039227" y="4859016"/>
              <a:chExt cx="8534570" cy="75863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F911A52-1585-461A-8D91-9E2A5F185F39}"/>
                  </a:ext>
                </a:extLst>
              </p:cNvPr>
              <p:cNvSpPr/>
              <p:nvPr/>
            </p:nvSpPr>
            <p:spPr>
              <a:xfrm>
                <a:off x="4302883" y="4859016"/>
                <a:ext cx="8270914" cy="75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Country- 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낙천적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희망적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비교와 대조가 꽤 많이 사용</a:t>
                </a:r>
              </a:p>
            </p:txBody>
          </p:sp>
          <p:pic>
            <p:nvPicPr>
              <p:cNvPr id="28" name="Picture 18" descr="C:\Users\SAMSUNG\AppData\Local\Microsoft\Windows\Temporary Internet Files\Content.IE5\E39SMBFW\record[1].png">
                <a:extLst>
                  <a:ext uri="{FF2B5EF4-FFF2-40B4-BE49-F238E27FC236}">
                    <a16:creationId xmlns:a16="http://schemas.microsoft.com/office/drawing/2014/main" id="{545DFDB9-7C01-44F0-A53F-B47D1AE50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039227" y="5053159"/>
                <a:ext cx="527313" cy="524882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683E878-0EE2-4773-8DAF-28DADEE9786D}"/>
                </a:ext>
              </a:extLst>
            </p:cNvPr>
            <p:cNvGrpSpPr/>
            <p:nvPr/>
          </p:nvGrpSpPr>
          <p:grpSpPr>
            <a:xfrm>
              <a:off x="1253232" y="4293590"/>
              <a:ext cx="8895469" cy="707886"/>
              <a:chOff x="4039227" y="4859020"/>
              <a:chExt cx="9750467" cy="75863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6C8D99D-73D9-4701-9FCC-032468BD8204}"/>
                  </a:ext>
                </a:extLst>
              </p:cNvPr>
              <p:cNvSpPr/>
              <p:nvPr/>
            </p:nvSpPr>
            <p:spPr>
              <a:xfrm>
                <a:off x="4302882" y="4859020"/>
                <a:ext cx="9486812" cy="75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Hip-Hop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공격적인 가사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후렴구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자신의 눈으로 바라본 세상</a:t>
                </a:r>
              </a:p>
            </p:txBody>
          </p:sp>
          <p:pic>
            <p:nvPicPr>
              <p:cNvPr id="31" name="Picture 18" descr="C:\Users\SAMSUNG\AppData\Local\Microsoft\Windows\Temporary Internet Files\Content.IE5\E39SMBFW\record[1].png">
                <a:extLst>
                  <a:ext uri="{FF2B5EF4-FFF2-40B4-BE49-F238E27FC236}">
                    <a16:creationId xmlns:a16="http://schemas.microsoft.com/office/drawing/2014/main" id="{213BAFB8-1CAF-4208-A16D-2BC0D799FC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039227" y="5053159"/>
                <a:ext cx="527313" cy="524882"/>
              </a:xfrm>
              <a:prstGeom prst="rect">
                <a:avLst/>
              </a:prstGeom>
              <a:noFill/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347BF5B-A4E0-44A1-9069-EC7F3D4CAD87}"/>
                </a:ext>
              </a:extLst>
            </p:cNvPr>
            <p:cNvGrpSpPr/>
            <p:nvPr/>
          </p:nvGrpSpPr>
          <p:grpSpPr>
            <a:xfrm>
              <a:off x="1253232" y="5151614"/>
              <a:ext cx="7266821" cy="707886"/>
              <a:chOff x="4039227" y="4859017"/>
              <a:chExt cx="7965279" cy="75863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8C524FC-87EA-4953-9A9B-011F5DC5DAD3}"/>
                  </a:ext>
                </a:extLst>
              </p:cNvPr>
              <p:cNvSpPr/>
              <p:nvPr/>
            </p:nvSpPr>
            <p:spPr>
              <a:xfrm>
                <a:off x="4302885" y="4859017"/>
                <a:ext cx="7701621" cy="75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Electronica - 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자신이 전하고자 하는 말 강조</a:t>
                </a:r>
                <a:r>
                  <a:rPr lang="en-US" altLang="ko-KR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2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반복</a:t>
                </a:r>
              </a:p>
            </p:txBody>
          </p:sp>
          <p:pic>
            <p:nvPicPr>
              <p:cNvPr id="37" name="Picture 18" descr="C:\Users\SAMSUNG\AppData\Local\Microsoft\Windows\Temporary Internet Files\Content.IE5\E39SMBFW\record[1].png">
                <a:extLst>
                  <a:ext uri="{FF2B5EF4-FFF2-40B4-BE49-F238E27FC236}">
                    <a16:creationId xmlns:a16="http://schemas.microsoft.com/office/drawing/2014/main" id="{E76DCCCA-475F-462A-AD05-F0F9089F61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039227" y="5053159"/>
                <a:ext cx="527313" cy="524882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B8080-91DD-47FF-8FCA-C2A80069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4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EA1EFD1-2806-4583-948B-A48857E86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032" y="1388221"/>
            <a:ext cx="4175488" cy="47210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46B46B-22B3-41B5-9120-F04346A5C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3" y="1428459"/>
            <a:ext cx="3982466" cy="45613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2A86725-5AD5-40DF-BC65-22440138D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20" y="1507706"/>
            <a:ext cx="3392151" cy="44820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97BE5D-7641-467D-9627-DE7168737357}"/>
              </a:ext>
            </a:extLst>
          </p:cNvPr>
          <p:cNvGrpSpPr/>
          <p:nvPr/>
        </p:nvGrpSpPr>
        <p:grpSpPr>
          <a:xfrm>
            <a:off x="374302" y="334854"/>
            <a:ext cx="5721698" cy="605210"/>
            <a:chOff x="383870" y="285126"/>
            <a:chExt cx="5721698" cy="6052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5AC715-0A0B-42BF-9039-A55C1F40F296}"/>
                </a:ext>
              </a:extLst>
            </p:cNvPr>
            <p:cNvSpPr txBox="1"/>
            <p:nvPr/>
          </p:nvSpPr>
          <p:spPr>
            <a:xfrm>
              <a:off x="994790" y="372287"/>
              <a:ext cx="51107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장르별 워드 클라우드</a:t>
              </a:r>
            </a:p>
          </p:txBody>
        </p:sp>
        <p:pic>
          <p:nvPicPr>
            <p:cNvPr id="13" name="그림 12" descr="그림2.png">
              <a:extLst>
                <a:ext uri="{FF2B5EF4-FFF2-40B4-BE49-F238E27FC236}">
                  <a16:creationId xmlns:a16="http://schemas.microsoft.com/office/drawing/2014/main" id="{1ACBEA1C-A1A0-439C-9D6A-413B7493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870" y="285126"/>
              <a:ext cx="610920" cy="605210"/>
            </a:xfrm>
            <a:prstGeom prst="rect">
              <a:avLst/>
            </a:prstGeom>
          </p:spPr>
        </p:pic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B8A5FDE-E00A-4AB0-87D9-8672BAA9A743}"/>
              </a:ext>
            </a:extLst>
          </p:cNvPr>
          <p:cNvSpPr/>
          <p:nvPr/>
        </p:nvSpPr>
        <p:spPr>
          <a:xfrm>
            <a:off x="1520189" y="3198647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B866676-0E6F-41FC-AD22-36769B6D17A6}"/>
              </a:ext>
            </a:extLst>
          </p:cNvPr>
          <p:cNvSpPr/>
          <p:nvPr/>
        </p:nvSpPr>
        <p:spPr>
          <a:xfrm>
            <a:off x="8846232" y="297472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6B61E93-37FC-4BD7-A418-B56B1E723380}"/>
              </a:ext>
            </a:extLst>
          </p:cNvPr>
          <p:cNvSpPr/>
          <p:nvPr/>
        </p:nvSpPr>
        <p:spPr>
          <a:xfrm>
            <a:off x="5224889" y="3022018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DCC4CE-9FF5-423E-B190-5BA2CFA0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6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CB37AC-BE97-46DC-9041-C1407156B18F}"/>
              </a:ext>
            </a:extLst>
          </p:cNvPr>
          <p:cNvGrpSpPr/>
          <p:nvPr/>
        </p:nvGrpSpPr>
        <p:grpSpPr>
          <a:xfrm>
            <a:off x="374302" y="1308036"/>
            <a:ext cx="11201281" cy="4802172"/>
            <a:chOff x="374302" y="1308036"/>
            <a:chExt cx="11201281" cy="48021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B5FF53-C92B-4F68-8A16-17804AE8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945" y="1308036"/>
              <a:ext cx="4450466" cy="480217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065DA9-78C2-4DFE-8DF8-49C13580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493" y="1427347"/>
              <a:ext cx="3930090" cy="456355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9ECCE0-21EA-42B9-8295-13AA7AE5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02" y="1427347"/>
              <a:ext cx="4012548" cy="456355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그림2.png">
            <a:extLst>
              <a:ext uri="{FF2B5EF4-FFF2-40B4-BE49-F238E27FC236}">
                <a16:creationId xmlns:a16="http://schemas.microsoft.com/office/drawing/2014/main" id="{1ACBEA1C-A1A0-439C-9D6A-413B7493233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637F5A2-CCEE-4D2F-868A-99B0969510DD}"/>
              </a:ext>
            </a:extLst>
          </p:cNvPr>
          <p:cNvSpPr/>
          <p:nvPr/>
        </p:nvSpPr>
        <p:spPr>
          <a:xfrm>
            <a:off x="1496656" y="3167112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C1854A8-DF71-4029-BFC5-6571D36FB35F}"/>
              </a:ext>
            </a:extLst>
          </p:cNvPr>
          <p:cNvSpPr/>
          <p:nvPr/>
        </p:nvSpPr>
        <p:spPr>
          <a:xfrm>
            <a:off x="5132251" y="3167112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AAC52A1-7BFC-4109-8041-B14B187CBA58}"/>
              </a:ext>
            </a:extLst>
          </p:cNvPr>
          <p:cNvSpPr/>
          <p:nvPr/>
        </p:nvSpPr>
        <p:spPr>
          <a:xfrm>
            <a:off x="8785353" y="3167112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463DFF-1F8E-454A-8C79-26C711E88C90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장르별 워드 클라우드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F758ED-FE37-4902-A0E5-95134C92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11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5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655148" y="1173480"/>
            <a:ext cx="2780282" cy="3916680"/>
            <a:chOff x="1688545" y="1005840"/>
            <a:chExt cx="3440194" cy="4846320"/>
          </a:xfrm>
        </p:grpSpPr>
        <p:grpSp>
          <p:nvGrpSpPr>
            <p:cNvPr id="22" name="그룹 21"/>
            <p:cNvGrpSpPr/>
            <p:nvPr/>
          </p:nvGrpSpPr>
          <p:grpSpPr>
            <a:xfrm>
              <a:off x="1688545" y="1005840"/>
              <a:ext cx="3440194" cy="4846320"/>
              <a:chOff x="1688545" y="1173480"/>
              <a:chExt cx="3440194" cy="484632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753079" y="1173480"/>
                <a:ext cx="3375660" cy="4846320"/>
              </a:xfrm>
              <a:prstGeom prst="rect">
                <a:avLst/>
              </a:prstGeom>
              <a:solidFill>
                <a:schemeClr val="accent5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1688545" y="1667627"/>
                <a:ext cx="3390900" cy="3887185"/>
                <a:chOff x="1688545" y="1667627"/>
                <a:chExt cx="3390900" cy="3887185"/>
              </a:xfrm>
            </p:grpSpPr>
            <p:grpSp>
              <p:nvGrpSpPr>
                <p:cNvPr id="20" name="그룹 19"/>
                <p:cNvGrpSpPr/>
                <p:nvPr/>
              </p:nvGrpSpPr>
              <p:grpSpPr>
                <a:xfrm>
                  <a:off x="2315291" y="2819630"/>
                  <a:ext cx="2137410" cy="2337766"/>
                  <a:chOff x="2315291" y="2819630"/>
                  <a:chExt cx="2137410" cy="2337766"/>
                </a:xfrm>
              </p:grpSpPr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315291" y="2819630"/>
                    <a:ext cx="2137410" cy="456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5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데이터 소개</a:t>
                    </a:r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2315291" y="3446554"/>
                    <a:ext cx="2137410" cy="456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5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연도별 분석</a:t>
                    </a: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2315291" y="4073478"/>
                    <a:ext cx="2137410" cy="456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5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장르별 분석</a:t>
                    </a:r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315291" y="4700402"/>
                    <a:ext cx="2137410" cy="456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5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예측 및 결론</a:t>
                    </a:r>
                  </a:p>
                </p:txBody>
              </p:sp>
            </p:grpSp>
            <p:sp>
              <p:nvSpPr>
                <p:cNvPr id="6" name="TextBox 5"/>
                <p:cNvSpPr txBox="1"/>
                <p:nvPr/>
              </p:nvSpPr>
              <p:spPr>
                <a:xfrm>
                  <a:off x="1688545" y="1667627"/>
                  <a:ext cx="3390900" cy="5712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CONTENTS</a:t>
                  </a:r>
                  <a:endParaRPr lang="ko-KR" altLang="en-US" sz="24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 flipV="1">
                  <a:off x="2939657" y="5327328"/>
                  <a:ext cx="777240" cy="227484"/>
                </a:xfrm>
                <a:prstGeom prst="line">
                  <a:avLst/>
                </a:prstGeom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/>
                <p:nvPr/>
              </p:nvCxnSpPr>
              <p:spPr>
                <a:xfrm flipV="1">
                  <a:off x="2939657" y="2380870"/>
                  <a:ext cx="777240" cy="227484"/>
                </a:xfrm>
                <a:prstGeom prst="line">
                  <a:avLst/>
                </a:prstGeom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직사각형 23"/>
            <p:cNvSpPr/>
            <p:nvPr/>
          </p:nvSpPr>
          <p:spPr>
            <a:xfrm>
              <a:off x="1853924" y="1150620"/>
              <a:ext cx="3173970" cy="4556760"/>
            </a:xfrm>
            <a:prstGeom prst="rect">
              <a:avLst/>
            </a:prstGeom>
            <a:noFill/>
            <a:ln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DEEEC2-892C-49D1-AA9C-5F2D143D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그림2.png">
            <a:extLst>
              <a:ext uri="{FF2B5EF4-FFF2-40B4-BE49-F238E27FC236}">
                <a16:creationId xmlns:a16="http://schemas.microsoft.com/office/drawing/2014/main" id="{1ACBEA1C-A1A0-439C-9D6A-413B749323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B94349-CFE3-4526-8013-AD39923A3440}"/>
              </a:ext>
            </a:extLst>
          </p:cNvPr>
          <p:cNvGrpSpPr/>
          <p:nvPr/>
        </p:nvGrpSpPr>
        <p:grpSpPr>
          <a:xfrm>
            <a:off x="3296695" y="940063"/>
            <a:ext cx="5537701" cy="5239313"/>
            <a:chOff x="7984762" y="2772773"/>
            <a:chExt cx="3883572" cy="4362578"/>
          </a:xfrm>
        </p:grpSpPr>
        <p:sp>
          <p:nvSpPr>
            <p:cNvPr id="14" name="곱하기 기호 13">
              <a:extLst>
                <a:ext uri="{FF2B5EF4-FFF2-40B4-BE49-F238E27FC236}">
                  <a16:creationId xmlns:a16="http://schemas.microsoft.com/office/drawing/2014/main" id="{9B1E3BD9-4458-4FD7-9B32-AB38FEF8A3C5}"/>
                </a:ext>
              </a:extLst>
            </p:cNvPr>
            <p:cNvSpPr/>
            <p:nvPr/>
          </p:nvSpPr>
          <p:spPr>
            <a:xfrm>
              <a:off x="7984762" y="2772773"/>
              <a:ext cx="3883572" cy="4362578"/>
            </a:xfrm>
            <a:prstGeom prst="mathMultiply">
              <a:avLst>
                <a:gd name="adj1" fmla="val 14995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D830DC-7D91-4779-98D1-B7498311ED47}"/>
                </a:ext>
              </a:extLst>
            </p:cNvPr>
            <p:cNvSpPr txBox="1"/>
            <p:nvPr/>
          </p:nvSpPr>
          <p:spPr>
            <a:xfrm>
              <a:off x="8414310" y="3325423"/>
              <a:ext cx="3024475" cy="328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get</a:t>
              </a:r>
            </a:p>
            <a:p>
              <a:pPr algn="ctr"/>
              <a:r>
                <a:rPr lang="en-US" altLang="ko-KR" sz="5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know</a:t>
              </a:r>
            </a:p>
            <a:p>
              <a:pPr algn="ctr"/>
              <a:r>
                <a:rPr lang="en-US" altLang="ko-KR" sz="5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love</a:t>
              </a:r>
            </a:p>
            <a:p>
              <a:pPr algn="ctr"/>
              <a:r>
                <a:rPr lang="en-US" altLang="ko-KR" sz="5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like</a:t>
              </a:r>
            </a:p>
            <a:p>
              <a:pPr algn="ctr"/>
              <a:r>
                <a:rPr lang="en-US" altLang="ko-KR" sz="5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just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B54D49-0655-4580-890D-F064A3857271}"/>
              </a:ext>
            </a:extLst>
          </p:cNvPr>
          <p:cNvSpPr txBox="1"/>
          <p:nvPr/>
        </p:nvSpPr>
        <p:spPr>
          <a:xfrm>
            <a:off x="985221" y="422015"/>
            <a:ext cx="47376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두 번째 결론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BC65A0-2BEF-4042-802E-72DF8F02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84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FE4E8E-4BC0-4FB6-9F67-764342022A21}"/>
              </a:ext>
            </a:extLst>
          </p:cNvPr>
          <p:cNvGrpSpPr/>
          <p:nvPr/>
        </p:nvGrpSpPr>
        <p:grpSpPr>
          <a:xfrm>
            <a:off x="7477432" y="1268999"/>
            <a:ext cx="4228315" cy="4530960"/>
            <a:chOff x="5555242" y="1240076"/>
            <a:chExt cx="4875480" cy="470956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6EF5DBB-4083-4975-9928-E6CFE0AD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242" y="1240076"/>
              <a:ext cx="4875480" cy="4709568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1AF139C-CA71-4730-BF7A-66C3A038F765}"/>
                </a:ext>
              </a:extLst>
            </p:cNvPr>
            <p:cNvSpPr/>
            <p:nvPr/>
          </p:nvSpPr>
          <p:spPr>
            <a:xfrm>
              <a:off x="7093628" y="3145696"/>
              <a:ext cx="1892931" cy="1774206"/>
            </a:xfrm>
            <a:prstGeom prst="roundRect">
              <a:avLst/>
            </a:prstGeom>
            <a:noFill/>
            <a:ln w="508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961469-7CE9-4F74-B98C-EF412F851AA6}"/>
              </a:ext>
            </a:extLst>
          </p:cNvPr>
          <p:cNvGrpSpPr/>
          <p:nvPr/>
        </p:nvGrpSpPr>
        <p:grpSpPr>
          <a:xfrm>
            <a:off x="374302" y="1542681"/>
            <a:ext cx="4101697" cy="4390014"/>
            <a:chOff x="374302" y="1327238"/>
            <a:chExt cx="4980059" cy="49952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1CAFED3-E6BE-433C-BC75-06B8BF45E390}"/>
                </a:ext>
              </a:extLst>
            </p:cNvPr>
            <p:cNvGrpSpPr/>
            <p:nvPr/>
          </p:nvGrpSpPr>
          <p:grpSpPr>
            <a:xfrm>
              <a:off x="374302" y="1327238"/>
              <a:ext cx="4980059" cy="4995225"/>
              <a:chOff x="234329" y="1365479"/>
              <a:chExt cx="4980059" cy="499522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F92131F-8BDF-491C-B1F5-5C34CA7C2B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690"/>
              <a:stretch/>
            </p:blipFill>
            <p:spPr>
              <a:xfrm>
                <a:off x="234329" y="1970690"/>
                <a:ext cx="4980059" cy="4390014"/>
              </a:xfrm>
              <a:prstGeom prst="ellipse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221227-E463-4BE3-8B34-EE76BB17A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8653"/>
              <a:stretch/>
            </p:blipFill>
            <p:spPr>
              <a:xfrm>
                <a:off x="234329" y="1365479"/>
                <a:ext cx="4980059" cy="605211"/>
              </a:xfrm>
              <a:prstGeom prst="ellipse">
                <a:avLst/>
              </a:prstGeom>
            </p:spPr>
          </p:pic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3AA9164-A392-4F50-99A5-0432534D79D7}"/>
                </a:ext>
              </a:extLst>
            </p:cNvPr>
            <p:cNvSpPr/>
            <p:nvPr/>
          </p:nvSpPr>
          <p:spPr>
            <a:xfrm>
              <a:off x="2032682" y="3151346"/>
              <a:ext cx="2041516" cy="1774206"/>
            </a:xfrm>
            <a:prstGeom prst="roundRect">
              <a:avLst/>
            </a:prstGeom>
            <a:noFill/>
            <a:ln w="508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그림2.png">
            <a:extLst>
              <a:ext uri="{FF2B5EF4-FFF2-40B4-BE49-F238E27FC236}">
                <a16:creationId xmlns:a16="http://schemas.microsoft.com/office/drawing/2014/main" id="{1ACBEA1C-A1A0-439C-9D6A-413B749323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EBFF0-0C76-4D91-9546-7EB55E50DFAB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장르별 워드 클라우드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BA25A-F52B-4CA0-8E30-CC1BB96007C8}"/>
              </a:ext>
            </a:extLst>
          </p:cNvPr>
          <p:cNvSpPr txBox="1"/>
          <p:nvPr/>
        </p:nvSpPr>
        <p:spPr>
          <a:xfrm>
            <a:off x="4496620" y="2881814"/>
            <a:ext cx="31987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3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wanna</a:t>
            </a:r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3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gonna</a:t>
            </a:r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pPr algn="ctr" fontAlgn="base"/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need, want</a:t>
            </a:r>
          </a:p>
          <a:p>
            <a:pPr algn="ctr" fontAlgn="base"/>
            <a:endParaRPr lang="en-US" altLang="ko-KR" sz="1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 fontAlgn="base"/>
            <a:endParaRPr lang="en-US" altLang="ko-KR" sz="1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 fontAlgn="base"/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사랑을 원하고</a:t>
            </a:r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 fontAlgn="base"/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필요로 한다</a:t>
            </a:r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C9207B-3ED0-4F48-A3D4-BD1762E8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26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97BE5D-7641-467D-9627-DE7168737357}"/>
              </a:ext>
            </a:extLst>
          </p:cNvPr>
          <p:cNvGrpSpPr/>
          <p:nvPr/>
        </p:nvGrpSpPr>
        <p:grpSpPr>
          <a:xfrm>
            <a:off x="374302" y="334854"/>
            <a:ext cx="5458938" cy="605210"/>
            <a:chOff x="383870" y="285126"/>
            <a:chExt cx="5458938" cy="6052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5AC715-0A0B-42BF-9039-A55C1F40F296}"/>
                </a:ext>
              </a:extLst>
            </p:cNvPr>
            <p:cNvSpPr txBox="1"/>
            <p:nvPr/>
          </p:nvSpPr>
          <p:spPr>
            <a:xfrm>
              <a:off x="994789" y="372287"/>
              <a:ext cx="48480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연관성 분석</a:t>
              </a:r>
            </a:p>
          </p:txBody>
        </p:sp>
        <p:pic>
          <p:nvPicPr>
            <p:cNvPr id="13" name="그림 12" descr="그림2.png">
              <a:extLst>
                <a:ext uri="{FF2B5EF4-FFF2-40B4-BE49-F238E27FC236}">
                  <a16:creationId xmlns:a16="http://schemas.microsoft.com/office/drawing/2014/main" id="{1ACBEA1C-A1A0-439C-9D6A-413B7493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870" y="285126"/>
              <a:ext cx="610920" cy="60521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D5D8AE-55E7-44F2-8BBD-244DE673B611}"/>
              </a:ext>
            </a:extLst>
          </p:cNvPr>
          <p:cNvGrpSpPr/>
          <p:nvPr/>
        </p:nvGrpSpPr>
        <p:grpSpPr>
          <a:xfrm>
            <a:off x="679762" y="1693183"/>
            <a:ext cx="3127892" cy="3964555"/>
            <a:chOff x="919070" y="2159766"/>
            <a:chExt cx="3127892" cy="39645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6A1DA6-E7EE-4A12-8CE1-53362FF7A3B2}"/>
                </a:ext>
              </a:extLst>
            </p:cNvPr>
            <p:cNvSpPr txBox="1"/>
            <p:nvPr/>
          </p:nvSpPr>
          <p:spPr>
            <a:xfrm>
              <a:off x="1382308" y="2184781"/>
              <a:ext cx="2664654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지지도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(SUPPORT)</a:t>
              </a:r>
            </a:p>
            <a:p>
              <a:endParaRPr lang="en-US" altLang="ko-KR" sz="1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전체 거래에서 특정 물품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와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 동시에 거래되는 비중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해당 규칙이 얼마나 의미가 있는 규칙인가</a:t>
              </a:r>
              <a:endPara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endPara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endPara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5" name="Picture 18" descr="C:\Users\SAMSUNG\AppData\Local\Microsoft\Windows\Temporary Internet Files\Content.IE5\E39SMBFW\record[1].png">
              <a:extLst>
                <a:ext uri="{FF2B5EF4-FFF2-40B4-BE49-F238E27FC236}">
                  <a16:creationId xmlns:a16="http://schemas.microsoft.com/office/drawing/2014/main" id="{51715144-E7AA-4831-946D-A3BAFB583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9070" y="2159766"/>
              <a:ext cx="481075" cy="489773"/>
            </a:xfrm>
            <a:prstGeom prst="rect">
              <a:avLst/>
            </a:prstGeom>
            <a:noFill/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C058B7-185D-4479-B4D3-8CA8DE9EA0A1}"/>
              </a:ext>
            </a:extLst>
          </p:cNvPr>
          <p:cNvGrpSpPr/>
          <p:nvPr/>
        </p:nvGrpSpPr>
        <p:grpSpPr>
          <a:xfrm>
            <a:off x="4164443" y="1693182"/>
            <a:ext cx="3470472" cy="4263338"/>
            <a:chOff x="3944523" y="2153371"/>
            <a:chExt cx="3470472" cy="42633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7F0319-83F3-4DD2-A970-96272E0D26AF}"/>
                </a:ext>
              </a:extLst>
            </p:cNvPr>
            <p:cNvSpPr txBox="1"/>
            <p:nvPr/>
          </p:nvSpPr>
          <p:spPr>
            <a:xfrm>
              <a:off x="4425598" y="2169392"/>
              <a:ext cx="2989397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신뢰도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(CONFIDENCE)</a:t>
              </a:r>
            </a:p>
            <a:p>
              <a:pPr fontAlgn="base"/>
              <a:endParaRPr lang="en-US" altLang="ko-KR" sz="1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A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포함하는 거래 중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와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 동시에 거래되는 비중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라는 사건이 발생했을 때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 발생할 확률이 얼마나 높은가</a:t>
              </a:r>
            </a:p>
            <a:p>
              <a:pPr fontAlgn="base"/>
              <a:endPara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endPara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endPara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6" name="Picture 18" descr="C:\Users\SAMSUNG\AppData\Local\Microsoft\Windows\Temporary Internet Files\Content.IE5\E39SMBFW\record[1].png">
              <a:extLst>
                <a:ext uri="{FF2B5EF4-FFF2-40B4-BE49-F238E27FC236}">
                  <a16:creationId xmlns:a16="http://schemas.microsoft.com/office/drawing/2014/main" id="{481ABD54-ECFB-45B4-8AA2-4F83EBBDF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44523" y="2153371"/>
              <a:ext cx="481075" cy="489773"/>
            </a:xfrm>
            <a:prstGeom prst="rect">
              <a:avLst/>
            </a:prstGeom>
            <a:noFill/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1CAA5A0-2432-455E-AFFC-839BC7E8F54F}"/>
              </a:ext>
            </a:extLst>
          </p:cNvPr>
          <p:cNvGrpSpPr/>
          <p:nvPr/>
        </p:nvGrpSpPr>
        <p:grpSpPr>
          <a:xfrm>
            <a:off x="8112989" y="1693181"/>
            <a:ext cx="3321970" cy="3847280"/>
            <a:chOff x="7407466" y="2123891"/>
            <a:chExt cx="3321970" cy="38472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486CE2-07C5-4595-880C-B85781F5D4EC}"/>
                </a:ext>
              </a:extLst>
            </p:cNvPr>
            <p:cNvSpPr txBox="1"/>
            <p:nvPr/>
          </p:nvSpPr>
          <p:spPr>
            <a:xfrm>
              <a:off x="7894329" y="2185519"/>
              <a:ext cx="283510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향상도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(LIFT)</a:t>
              </a:r>
            </a:p>
            <a:p>
              <a:endParaRPr lang="en-US" altLang="ko-KR" sz="1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A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와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 우연에 의해서 같이 거래된 확률보다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와 </a:t>
              </a:r>
              <a:r>
                <a: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 </a:t>
              </a:r>
              <a:r>
                <a:rPr lang="ko-KR" altLang="en-US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사이의 관계가 얼마나 더 </a:t>
              </a:r>
              <a:r>
                <a:rPr lang="ko-KR" altLang="en-US" sz="25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끈끈한가</a:t>
              </a:r>
              <a:endPara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endPara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endPara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endPara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endPara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7" name="Picture 18" descr="C:\Users\SAMSUNG\AppData\Local\Microsoft\Windows\Temporary Internet Files\Content.IE5\E39SMBFW\record[1].png">
              <a:extLst>
                <a:ext uri="{FF2B5EF4-FFF2-40B4-BE49-F238E27FC236}">
                  <a16:creationId xmlns:a16="http://schemas.microsoft.com/office/drawing/2014/main" id="{60A8E161-2A10-42AB-815D-904A470FA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07466" y="2123891"/>
              <a:ext cx="481075" cy="489773"/>
            </a:xfrm>
            <a:prstGeom prst="rect">
              <a:avLst/>
            </a:prstGeom>
            <a:noFill/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BDCBF4-1B55-46CE-8A95-3F44D2A8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8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97BE5D-7641-467D-9627-DE7168737357}"/>
              </a:ext>
            </a:extLst>
          </p:cNvPr>
          <p:cNvGrpSpPr/>
          <p:nvPr/>
        </p:nvGrpSpPr>
        <p:grpSpPr>
          <a:xfrm>
            <a:off x="374302" y="334854"/>
            <a:ext cx="5458938" cy="605210"/>
            <a:chOff x="383870" y="285126"/>
            <a:chExt cx="5458938" cy="6052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5AC715-0A0B-42BF-9039-A55C1F40F296}"/>
                </a:ext>
              </a:extLst>
            </p:cNvPr>
            <p:cNvSpPr txBox="1"/>
            <p:nvPr/>
          </p:nvSpPr>
          <p:spPr>
            <a:xfrm>
              <a:off x="994789" y="372287"/>
              <a:ext cx="48480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연관성 분석</a:t>
              </a:r>
            </a:p>
          </p:txBody>
        </p:sp>
        <p:pic>
          <p:nvPicPr>
            <p:cNvPr id="13" name="그림 12" descr="그림2.png">
              <a:extLst>
                <a:ext uri="{FF2B5EF4-FFF2-40B4-BE49-F238E27FC236}">
                  <a16:creationId xmlns:a16="http://schemas.microsoft.com/office/drawing/2014/main" id="{1ACBEA1C-A1A0-439C-9D6A-413B7493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870" y="285126"/>
              <a:ext cx="610920" cy="605210"/>
            </a:xfrm>
            <a:prstGeom prst="rect">
              <a:avLst/>
            </a:prstGeom>
          </p:spPr>
        </p:pic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AA43C1-6E22-49A3-BE79-0472392910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7400" y="1697843"/>
          <a:ext cx="9277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200">
                  <a:extLst>
                    <a:ext uri="{9D8B030D-6E8A-4147-A177-3AD203B41FA5}">
                      <a16:colId xmlns:a16="http://schemas.microsoft.com/office/drawing/2014/main" val="2027195053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2812659415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3939733886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1381320272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3080847615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2443635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Lhs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Rhs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Support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Confidence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Lift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6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Fall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0.714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1.260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35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0.678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1.196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11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Leave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0.672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1.186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96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Kiss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0.105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0.649</a:t>
                      </a:r>
                      <a:endParaRPr lang="ko-KR" altLang="en-US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1.145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12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Always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0.117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0.630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1.113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4301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C61325-5B57-45B0-80BF-A7A68D250206}"/>
              </a:ext>
            </a:extLst>
          </p:cNvPr>
          <p:cNvSpPr txBox="1"/>
          <p:nvPr/>
        </p:nvSpPr>
        <p:spPr>
          <a:xfrm>
            <a:off x="1527858" y="1103510"/>
            <a:ext cx="1574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Pop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D1EC1A-4802-4973-9554-6EF60223A40F}"/>
              </a:ext>
            </a:extLst>
          </p:cNvPr>
          <p:cNvGrpSpPr/>
          <p:nvPr/>
        </p:nvGrpSpPr>
        <p:grpSpPr>
          <a:xfrm>
            <a:off x="2059520" y="4302946"/>
            <a:ext cx="8072961" cy="1631216"/>
            <a:chOff x="1674926" y="4302946"/>
            <a:chExt cx="8072961" cy="16312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08D119-7F38-4339-8814-7B9536B93ADD}"/>
                </a:ext>
              </a:extLst>
            </p:cNvPr>
            <p:cNvSpPr txBox="1"/>
            <p:nvPr/>
          </p:nvSpPr>
          <p:spPr>
            <a:xfrm>
              <a:off x="1720645" y="4302946"/>
              <a:ext cx="802724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3000" dirty="0">
                  <a:latin typeface="헤움내친구112" panose="02020603020101020101" pitchFamily="18" charset="-127"/>
                  <a:ea typeface="조선일보명조" panose="02030304000000000000"/>
                </a:rPr>
                <a:t>의미 있는 사랑에 빠지기 때문에</a:t>
              </a:r>
              <a:r>
                <a:rPr lang="en-US" altLang="ko-KR" sz="3000" dirty="0">
                  <a:latin typeface="헤움내친구112" panose="02020603020101020101" pitchFamily="18" charset="-127"/>
                  <a:ea typeface="조선일보명조" panose="02030304000000000000"/>
                </a:rPr>
                <a:t>,</a:t>
              </a:r>
            </a:p>
            <a:p>
              <a:pPr fontAlgn="base"/>
              <a:r>
                <a:rPr lang="ko-KR" altLang="en-US" sz="3000" dirty="0">
                  <a:latin typeface="헤움내친구112" panose="02020603020101020101" pitchFamily="18" charset="-127"/>
                  <a:ea typeface="조선일보명조" panose="02030304000000000000"/>
                </a:rPr>
                <a:t>떠난 사랑도 잊지않고 계속 사랑하는 의미로 해석</a:t>
              </a:r>
              <a:endParaRPr lang="en-US" altLang="ko-KR" sz="3000" dirty="0">
                <a:latin typeface="헤움내친구112" panose="02020603020101020101" pitchFamily="18" charset="-127"/>
                <a:ea typeface="조선일보명조" panose="02030304000000000000"/>
              </a:endParaRPr>
            </a:p>
            <a:p>
              <a:pPr fontAlgn="base"/>
              <a:endParaRPr lang="en-US" altLang="ko-KR" sz="1000" dirty="0">
                <a:latin typeface="헤움내친구112" panose="02020603020101020101" pitchFamily="18" charset="-127"/>
                <a:ea typeface="조선일보명조" panose="02030304000000000000"/>
              </a:endParaRPr>
            </a:p>
            <a:p>
              <a:pPr fontAlgn="base"/>
              <a:r>
                <a:rPr lang="ko-KR" altLang="en-US" sz="3000" dirty="0">
                  <a:latin typeface="헤움내친구112" panose="02020603020101020101" pitchFamily="18" charset="-127"/>
                  <a:ea typeface="조선일보명조" panose="02030304000000000000"/>
                </a:rPr>
                <a:t>그리움의 내용이 많을 것으로 예상</a:t>
              </a:r>
              <a:endParaRPr lang="en-US" altLang="ko-KR" sz="3000" dirty="0">
                <a:latin typeface="헤움내친구112" panose="02020603020101020101" pitchFamily="18" charset="-127"/>
                <a:ea typeface="조선일보명조" panose="02030304000000000000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E8F9A6E-CFEF-4D9A-9D95-5C1A6A06A9B3}"/>
                </a:ext>
              </a:extLst>
            </p:cNvPr>
            <p:cNvSpPr/>
            <p:nvPr/>
          </p:nvSpPr>
          <p:spPr>
            <a:xfrm>
              <a:off x="1674926" y="4552950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6A82263-3F37-46C9-BF0B-7DE755EF4A44}"/>
                </a:ext>
              </a:extLst>
            </p:cNvPr>
            <p:cNvSpPr/>
            <p:nvPr/>
          </p:nvSpPr>
          <p:spPr>
            <a:xfrm>
              <a:off x="1674926" y="5649583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DB306-95D6-4202-BCDB-DE31836C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6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97BE5D-7641-467D-9627-DE7168737357}"/>
              </a:ext>
            </a:extLst>
          </p:cNvPr>
          <p:cNvGrpSpPr/>
          <p:nvPr/>
        </p:nvGrpSpPr>
        <p:grpSpPr>
          <a:xfrm>
            <a:off x="374302" y="334854"/>
            <a:ext cx="5458938" cy="605210"/>
            <a:chOff x="383870" y="285126"/>
            <a:chExt cx="5458938" cy="6052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5AC715-0A0B-42BF-9039-A55C1F40F296}"/>
                </a:ext>
              </a:extLst>
            </p:cNvPr>
            <p:cNvSpPr txBox="1"/>
            <p:nvPr/>
          </p:nvSpPr>
          <p:spPr>
            <a:xfrm>
              <a:off x="994789" y="372287"/>
              <a:ext cx="48480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연관성 분석</a:t>
              </a:r>
            </a:p>
          </p:txBody>
        </p:sp>
        <p:pic>
          <p:nvPicPr>
            <p:cNvPr id="13" name="그림 12" descr="그림2.png">
              <a:extLst>
                <a:ext uri="{FF2B5EF4-FFF2-40B4-BE49-F238E27FC236}">
                  <a16:creationId xmlns:a16="http://schemas.microsoft.com/office/drawing/2014/main" id="{1ACBEA1C-A1A0-439C-9D6A-413B74932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870" y="285126"/>
              <a:ext cx="610920" cy="605210"/>
            </a:xfrm>
            <a:prstGeom prst="rect">
              <a:avLst/>
            </a:prstGeom>
          </p:spPr>
        </p:pic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AA43C1-6E22-49A3-BE79-0472392910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7400" y="1697843"/>
          <a:ext cx="9277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200">
                  <a:extLst>
                    <a:ext uri="{9D8B030D-6E8A-4147-A177-3AD203B41FA5}">
                      <a16:colId xmlns:a16="http://schemas.microsoft.com/office/drawing/2014/main" val="2027195053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2812659415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3939733886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1381320272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3080847615"/>
                    </a:ext>
                  </a:extLst>
                </a:gridCol>
                <a:gridCol w="1546200">
                  <a:extLst>
                    <a:ext uri="{9D8B030D-6E8A-4147-A177-3AD203B41FA5}">
                      <a16:colId xmlns:a16="http://schemas.microsoft.com/office/drawing/2014/main" val="2443635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Lhs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Rhs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Support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Confidence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Lift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6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Wrong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0.102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0.931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1.338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35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True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0.117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0.911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1.311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11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Live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0.882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1.268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96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Lie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0.102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0.843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1.213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12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Find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&gt;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0.105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0.778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1.118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4301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C61325-5B57-45B0-80BF-A7A68D250206}"/>
              </a:ext>
            </a:extLst>
          </p:cNvPr>
          <p:cNvSpPr txBox="1"/>
          <p:nvPr/>
        </p:nvSpPr>
        <p:spPr>
          <a:xfrm>
            <a:off x="1527858" y="1103510"/>
            <a:ext cx="1574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R&amp;B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ED639C-AB69-4A13-A4DF-FA6D6BA723D7}"/>
              </a:ext>
            </a:extLst>
          </p:cNvPr>
          <p:cNvGrpSpPr/>
          <p:nvPr/>
        </p:nvGrpSpPr>
        <p:grpSpPr>
          <a:xfrm>
            <a:off x="3170135" y="4303183"/>
            <a:ext cx="5851730" cy="1631216"/>
            <a:chOff x="1674926" y="4303183"/>
            <a:chExt cx="5851730" cy="16312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CAF2A8-405C-450D-AF72-B124674AFA64}"/>
                </a:ext>
              </a:extLst>
            </p:cNvPr>
            <p:cNvSpPr txBox="1"/>
            <p:nvPr/>
          </p:nvSpPr>
          <p:spPr>
            <a:xfrm>
              <a:off x="1722871" y="4303183"/>
              <a:ext cx="580378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3000" dirty="0">
                  <a:latin typeface="헤움내친구112" panose="02020603020101020101" pitchFamily="18" charset="-127"/>
                  <a:ea typeface="조선일보명조" panose="02030304000000000000"/>
                </a:rPr>
                <a:t>진정한 사랑을 찾은 줄 알았는데</a:t>
              </a:r>
              <a:r>
                <a:rPr lang="en-US" altLang="ko-KR" sz="3000" dirty="0">
                  <a:latin typeface="헤움내친구112" panose="02020603020101020101" pitchFamily="18" charset="-127"/>
                  <a:ea typeface="조선일보명조" panose="02030304000000000000"/>
                </a:rPr>
                <a:t>, </a:t>
              </a:r>
            </a:p>
            <a:p>
              <a:pPr fontAlgn="base"/>
              <a:r>
                <a:rPr lang="ko-KR" altLang="en-US" sz="3000" dirty="0">
                  <a:latin typeface="헤움내친구112" panose="02020603020101020101" pitchFamily="18" charset="-127"/>
                  <a:ea typeface="조선일보명조" panose="02030304000000000000"/>
                </a:rPr>
                <a:t>알고 보니 거짓된 사랑이라고 해석</a:t>
              </a:r>
              <a:endParaRPr lang="en-US" altLang="ko-KR" sz="3000" dirty="0">
                <a:latin typeface="헤움내친구112" panose="02020603020101020101" pitchFamily="18" charset="-127"/>
                <a:ea typeface="조선일보명조" panose="02030304000000000000"/>
              </a:endParaRPr>
            </a:p>
            <a:p>
              <a:pPr fontAlgn="base"/>
              <a:endParaRPr lang="en-US" altLang="ko-KR" sz="1000" dirty="0">
                <a:latin typeface="헤움내친구112" panose="02020603020101020101" pitchFamily="18" charset="-127"/>
                <a:ea typeface="조선일보명조" panose="02030304000000000000"/>
              </a:endParaRPr>
            </a:p>
            <a:p>
              <a:pPr fontAlgn="base"/>
              <a:r>
                <a:rPr lang="ko-KR" altLang="en-US" sz="3000" dirty="0">
                  <a:latin typeface="헤움내친구112" panose="02020603020101020101" pitchFamily="18" charset="-127"/>
                  <a:ea typeface="조선일보명조" panose="02030304000000000000"/>
                </a:rPr>
                <a:t>깨달음의 내용이 많을 것으로 예상</a:t>
              </a:r>
              <a:endParaRPr lang="en-US" altLang="ko-KR" sz="3000" dirty="0">
                <a:latin typeface="헤움내친구112" panose="02020603020101020101" pitchFamily="18" charset="-127"/>
                <a:ea typeface="조선일보명조" panose="0203030400000000000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6694BE0-B363-4C12-A6B5-EDD662F242A8}"/>
                </a:ext>
              </a:extLst>
            </p:cNvPr>
            <p:cNvSpPr/>
            <p:nvPr/>
          </p:nvSpPr>
          <p:spPr>
            <a:xfrm>
              <a:off x="1674926" y="4552950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A03DB86-D3F8-4886-A0C0-72C0809F788C}"/>
                </a:ext>
              </a:extLst>
            </p:cNvPr>
            <p:cNvSpPr/>
            <p:nvPr/>
          </p:nvSpPr>
          <p:spPr>
            <a:xfrm>
              <a:off x="1674926" y="5649583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091159-F593-4372-ACA3-8E805F30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1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0C923F-9EC0-428C-89D6-9D6B91678A05}"/>
              </a:ext>
            </a:extLst>
          </p:cNvPr>
          <p:cNvSpPr/>
          <p:nvPr/>
        </p:nvSpPr>
        <p:spPr>
          <a:xfrm>
            <a:off x="10373658" y="4143983"/>
            <a:ext cx="1036888" cy="223736"/>
          </a:xfrm>
          <a:prstGeom prst="rect">
            <a:avLst/>
          </a:prstGeom>
          <a:solidFill>
            <a:srgbClr val="DDC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그림2.png">
            <a:extLst>
              <a:ext uri="{FF2B5EF4-FFF2-40B4-BE49-F238E27FC236}">
                <a16:creationId xmlns:a16="http://schemas.microsoft.com/office/drawing/2014/main" id="{1ACBEA1C-A1A0-439C-9D6A-413B749323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EBFF0-0C76-4D91-9546-7EB55E50DFAB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장르별 워드 클라우드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90945E-9B25-40B9-9D7D-1462F5450B45}"/>
              </a:ext>
            </a:extLst>
          </p:cNvPr>
          <p:cNvGrpSpPr/>
          <p:nvPr/>
        </p:nvGrpSpPr>
        <p:grpSpPr>
          <a:xfrm>
            <a:off x="1163662" y="1238112"/>
            <a:ext cx="4753897" cy="5015204"/>
            <a:chOff x="679762" y="1436832"/>
            <a:chExt cx="4488569" cy="49991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77C7DE-FAC9-4A8A-ABB9-EFBCAC71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62" y="1436832"/>
              <a:ext cx="4488569" cy="4999153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0CD418E-CB9E-429E-9FD5-358CF506FB6B}"/>
                </a:ext>
              </a:extLst>
            </p:cNvPr>
            <p:cNvSpPr/>
            <p:nvPr/>
          </p:nvSpPr>
          <p:spPr>
            <a:xfrm>
              <a:off x="1917865" y="3049305"/>
              <a:ext cx="1892931" cy="1774206"/>
            </a:xfrm>
            <a:prstGeom prst="roundRect">
              <a:avLst/>
            </a:prstGeom>
            <a:noFill/>
            <a:ln w="508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069EA0-855E-4A02-9182-16D2CC086BB6}"/>
              </a:ext>
            </a:extLst>
          </p:cNvPr>
          <p:cNvSpPr txBox="1"/>
          <p:nvPr/>
        </p:nvSpPr>
        <p:spPr>
          <a:xfrm>
            <a:off x="6532627" y="2048318"/>
            <a:ext cx="50911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가장 규칙이 없어 보임</a:t>
            </a:r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fontAlgn="base"/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다양한 요소라</a:t>
            </a:r>
            <a:r>
              <a:rPr lang="en-US" altLang="ko-KR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정의하기 힘듦</a:t>
            </a:r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무슨 장르인지 모를 땐 </a:t>
            </a:r>
            <a:r>
              <a:rPr lang="en-US" altLang="ko-KR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Rock</a:t>
            </a:r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5466E4-D227-4BB3-ABD4-7E193A01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95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6A35062-16AF-4E60-8050-FBD0E1AEAC22}"/>
              </a:ext>
            </a:extLst>
          </p:cNvPr>
          <p:cNvSpPr/>
          <p:nvPr/>
        </p:nvSpPr>
        <p:spPr>
          <a:xfrm>
            <a:off x="7359363" y="2305455"/>
            <a:ext cx="3292423" cy="223736"/>
          </a:xfrm>
          <a:prstGeom prst="rect">
            <a:avLst/>
          </a:prstGeom>
          <a:solidFill>
            <a:srgbClr val="DDC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C9478-6CD5-4B05-8F0C-B04E5C3F3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8" t="8163" r="3361" b="9918"/>
          <a:stretch/>
        </p:blipFill>
        <p:spPr>
          <a:xfrm>
            <a:off x="7359364" y="2845923"/>
            <a:ext cx="4006062" cy="37238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그림2.png">
            <a:extLst>
              <a:ext uri="{FF2B5EF4-FFF2-40B4-BE49-F238E27FC236}">
                <a16:creationId xmlns:a16="http://schemas.microsoft.com/office/drawing/2014/main" id="{1ACBEA1C-A1A0-439C-9D6A-413B749323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EBFF0-0C76-4D91-9546-7EB55E50DFAB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장르별 워드 클라우드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FB7A2C-01D7-4A2D-9FCD-6B9E409B1E6B}"/>
              </a:ext>
            </a:extLst>
          </p:cNvPr>
          <p:cNvGrpSpPr/>
          <p:nvPr/>
        </p:nvGrpSpPr>
        <p:grpSpPr>
          <a:xfrm>
            <a:off x="633514" y="1240032"/>
            <a:ext cx="5462486" cy="4995313"/>
            <a:chOff x="374302" y="1449068"/>
            <a:chExt cx="4696279" cy="466440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37D345-A636-49FC-97F1-27A2D9133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302" y="1449068"/>
              <a:ext cx="4696279" cy="466440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69A6B31-CA84-4DF6-98AB-1B85041945AB}"/>
                </a:ext>
              </a:extLst>
            </p:cNvPr>
            <p:cNvSpPr/>
            <p:nvPr/>
          </p:nvSpPr>
          <p:spPr>
            <a:xfrm>
              <a:off x="2135556" y="3071018"/>
              <a:ext cx="1928366" cy="1774206"/>
            </a:xfrm>
            <a:prstGeom prst="roundRect">
              <a:avLst/>
            </a:prstGeom>
            <a:noFill/>
            <a:ln w="508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99DAD4-0EA5-4C02-A259-7BD0CE6AF207}"/>
              </a:ext>
            </a:extLst>
          </p:cNvPr>
          <p:cNvSpPr txBox="1"/>
          <p:nvPr/>
        </p:nvSpPr>
        <p:spPr>
          <a:xfrm>
            <a:off x="6942634" y="852902"/>
            <a:ext cx="41684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sun, light</a:t>
            </a:r>
          </a:p>
          <a:p>
            <a:pPr algn="ctr" fontAlgn="base"/>
            <a:endParaRPr lang="en-US" altLang="ko-KR" sz="1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 fontAlgn="base"/>
            <a:endParaRPr lang="en-US" altLang="ko-KR" sz="1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 fontAlgn="base"/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낙천적</a:t>
            </a:r>
            <a:r>
              <a:rPr lang="en-US" altLang="ko-KR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희망적</a:t>
            </a:r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 fontAlgn="base"/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대체로 밝은 분위기</a:t>
            </a:r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65D3B2-A363-4C20-8A85-AD4C7EFA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464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6C1687-EB7D-4133-9A8E-664091B7AB61}"/>
              </a:ext>
            </a:extLst>
          </p:cNvPr>
          <p:cNvSpPr/>
          <p:nvPr/>
        </p:nvSpPr>
        <p:spPr>
          <a:xfrm>
            <a:off x="8408670" y="4202349"/>
            <a:ext cx="1659458" cy="233464"/>
          </a:xfrm>
          <a:prstGeom prst="rect">
            <a:avLst/>
          </a:prstGeom>
          <a:solidFill>
            <a:srgbClr val="DDC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그림2.png">
            <a:extLst>
              <a:ext uri="{FF2B5EF4-FFF2-40B4-BE49-F238E27FC236}">
                <a16:creationId xmlns:a16="http://schemas.microsoft.com/office/drawing/2014/main" id="{1ACBEA1C-A1A0-439C-9D6A-413B749323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EBFF0-0C76-4D91-9546-7EB55E50DFAB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장르별 워드 클라우드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EC7FE7-880E-4088-B5FE-F48C5DEA2F7C}"/>
              </a:ext>
            </a:extLst>
          </p:cNvPr>
          <p:cNvGrpSpPr/>
          <p:nvPr/>
        </p:nvGrpSpPr>
        <p:grpSpPr>
          <a:xfrm>
            <a:off x="954768" y="1085730"/>
            <a:ext cx="5110778" cy="5183558"/>
            <a:chOff x="380289" y="1145909"/>
            <a:chExt cx="5110778" cy="51835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F6A8FD-762A-49D5-B917-D0EB1829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89" y="1145909"/>
              <a:ext cx="5110778" cy="5183558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51A8FDA-2E11-4729-BDAF-4A08C5D0A08A}"/>
                </a:ext>
              </a:extLst>
            </p:cNvPr>
            <p:cNvSpPr/>
            <p:nvPr/>
          </p:nvSpPr>
          <p:spPr>
            <a:xfrm>
              <a:off x="1993149" y="2991006"/>
              <a:ext cx="1892931" cy="1774206"/>
            </a:xfrm>
            <a:prstGeom prst="roundRect">
              <a:avLst/>
            </a:prstGeom>
            <a:noFill/>
            <a:ln w="508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BB50CC-07BF-4852-BC71-008825103656}"/>
              </a:ext>
            </a:extLst>
          </p:cNvPr>
          <p:cNvSpPr txBox="1"/>
          <p:nvPr/>
        </p:nvSpPr>
        <p:spPr>
          <a:xfrm>
            <a:off x="6670572" y="2624923"/>
            <a:ext cx="42025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nigga, fuck, bitch, shit</a:t>
            </a:r>
          </a:p>
          <a:p>
            <a:pPr fontAlgn="base"/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욕설</a:t>
            </a:r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자주 나온다</a:t>
            </a:r>
            <a:r>
              <a:rPr lang="en-US" altLang="ko-KR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   </a:t>
            </a:r>
          </a:p>
          <a:p>
            <a:pPr fontAlgn="base"/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누가 봐도 </a:t>
            </a:r>
            <a:r>
              <a:rPr lang="en-US" altLang="ko-KR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Hip-Hop</a:t>
            </a:r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509CE1-F5F2-47D5-86F6-E72047739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31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9BCD7-52E3-4192-BA09-ABBA408626BF}"/>
              </a:ext>
            </a:extLst>
          </p:cNvPr>
          <p:cNvSpPr/>
          <p:nvPr/>
        </p:nvSpPr>
        <p:spPr>
          <a:xfrm>
            <a:off x="6503574" y="3448050"/>
            <a:ext cx="3583401" cy="257175"/>
          </a:xfrm>
          <a:prstGeom prst="rect">
            <a:avLst/>
          </a:prstGeom>
          <a:solidFill>
            <a:srgbClr val="DDC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AF4AF8-F72D-41C0-A4E8-5B56A67FD98D}"/>
              </a:ext>
            </a:extLst>
          </p:cNvPr>
          <p:cNvSpPr txBox="1"/>
          <p:nvPr/>
        </p:nvSpPr>
        <p:spPr>
          <a:xfrm>
            <a:off x="6503574" y="1920895"/>
            <a:ext cx="492977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다른 장르와 다르게</a:t>
            </a:r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Electronica</a:t>
            </a:r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는</a:t>
            </a:r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need</a:t>
            </a:r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</a:t>
            </a:r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가장 크게 나옴</a:t>
            </a:r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필요하다는 것을 강조</a:t>
            </a:r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endParaRPr lang="en-US" altLang="ko-KR" sz="1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Wiggle</a:t>
            </a:r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처럼 클럽 분위기를</a:t>
            </a:r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fontAlgn="base"/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조성하는 단어</a:t>
            </a:r>
            <a:endParaRPr lang="en-US" altLang="ko-KR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그림2.png">
            <a:extLst>
              <a:ext uri="{FF2B5EF4-FFF2-40B4-BE49-F238E27FC236}">
                <a16:creationId xmlns:a16="http://schemas.microsoft.com/office/drawing/2014/main" id="{1ACBEA1C-A1A0-439C-9D6A-413B749323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EBFF0-0C76-4D91-9546-7EB55E50DFAB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장르별 워드 클라우드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5DE822-7DE0-4EA3-A09A-B0816BCE6F31}"/>
              </a:ext>
            </a:extLst>
          </p:cNvPr>
          <p:cNvGrpSpPr/>
          <p:nvPr/>
        </p:nvGrpSpPr>
        <p:grpSpPr>
          <a:xfrm>
            <a:off x="1117957" y="1230624"/>
            <a:ext cx="4570471" cy="4778154"/>
            <a:chOff x="579095" y="1327238"/>
            <a:chExt cx="4570471" cy="47781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54FC4F4-6407-43C3-92AD-26D69D7F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95" y="1327238"/>
              <a:ext cx="4570471" cy="4778154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8E6510A-5A23-4037-917D-A1F1271BE72A}"/>
                </a:ext>
              </a:extLst>
            </p:cNvPr>
            <p:cNvSpPr/>
            <p:nvPr/>
          </p:nvSpPr>
          <p:spPr>
            <a:xfrm>
              <a:off x="1917864" y="3055901"/>
              <a:ext cx="1892931" cy="1774206"/>
            </a:xfrm>
            <a:prstGeom prst="roundRect">
              <a:avLst/>
            </a:prstGeom>
            <a:noFill/>
            <a:ln w="508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A61DD0-60D0-4F5E-A265-32DF16FC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13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E96203-21FC-4875-A541-78B3AEF76659}"/>
              </a:ext>
            </a:extLst>
          </p:cNvPr>
          <p:cNvGrpSpPr/>
          <p:nvPr/>
        </p:nvGrpSpPr>
        <p:grpSpPr>
          <a:xfrm>
            <a:off x="4231640" y="2820235"/>
            <a:ext cx="3728720" cy="1217529"/>
            <a:chOff x="4231640" y="2503859"/>
            <a:chExt cx="3728720" cy="12175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4D0FF0-111A-437D-BAD4-B08302F14BD9}"/>
                </a:ext>
              </a:extLst>
            </p:cNvPr>
            <p:cNvSpPr txBox="1"/>
            <p:nvPr/>
          </p:nvSpPr>
          <p:spPr>
            <a:xfrm>
              <a:off x="5232299" y="2503859"/>
              <a:ext cx="17274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alpha val="5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CONTENTS4</a:t>
              </a:r>
              <a:endParaRPr lang="ko-KR" altLang="en-US" sz="2000" dirty="0">
                <a:solidFill>
                  <a:schemeClr val="tx1">
                    <a:alpha val="5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003B4-39B1-4A53-A075-1F526C0FC9C5}"/>
                </a:ext>
              </a:extLst>
            </p:cNvPr>
            <p:cNvSpPr txBox="1"/>
            <p:nvPr/>
          </p:nvSpPr>
          <p:spPr>
            <a:xfrm>
              <a:off x="4231640" y="3136613"/>
              <a:ext cx="3728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00E80CC-E8C5-4AE7-BACF-3F6DC5E8D2AD}"/>
              </a:ext>
            </a:extLst>
          </p:cNvPr>
          <p:cNvCxnSpPr>
            <a:cxnSpLocks/>
          </p:cNvCxnSpPr>
          <p:nvPr/>
        </p:nvCxnSpPr>
        <p:spPr>
          <a:xfrm>
            <a:off x="5400040" y="3252617"/>
            <a:ext cx="1391920" cy="0"/>
          </a:xfrm>
          <a:prstGeom prst="line">
            <a:avLst/>
          </a:prstGeom>
          <a:ln w="15875">
            <a:solidFill>
              <a:srgbClr val="DDC5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550CC4-F67C-4205-B4AA-5A30A8A6B432}"/>
              </a:ext>
            </a:extLst>
          </p:cNvPr>
          <p:cNvSpPr txBox="1"/>
          <p:nvPr/>
        </p:nvSpPr>
        <p:spPr>
          <a:xfrm>
            <a:off x="4231640" y="3452990"/>
            <a:ext cx="3728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 및 결론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23065-44D2-4BB1-8197-FB50CBC2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1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D6012C-BE1B-4430-BCEF-CD9B96BF75A1}"/>
              </a:ext>
            </a:extLst>
          </p:cNvPr>
          <p:cNvGrpSpPr/>
          <p:nvPr/>
        </p:nvGrpSpPr>
        <p:grpSpPr>
          <a:xfrm>
            <a:off x="4231640" y="2820236"/>
            <a:ext cx="3728720" cy="1217529"/>
            <a:chOff x="4231640" y="2503859"/>
            <a:chExt cx="3728720" cy="12175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4D0FF0-111A-437D-BAD4-B08302F14BD9}"/>
                </a:ext>
              </a:extLst>
            </p:cNvPr>
            <p:cNvSpPr txBox="1"/>
            <p:nvPr/>
          </p:nvSpPr>
          <p:spPr>
            <a:xfrm>
              <a:off x="5232299" y="2503859"/>
              <a:ext cx="17274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alpha val="5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CONTENTS1</a:t>
              </a:r>
              <a:endParaRPr lang="ko-KR" altLang="en-US" sz="2000" dirty="0">
                <a:solidFill>
                  <a:schemeClr val="tx1">
                    <a:alpha val="5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003B4-39B1-4A53-A075-1F526C0FC9C5}"/>
                </a:ext>
              </a:extLst>
            </p:cNvPr>
            <p:cNvSpPr txBox="1"/>
            <p:nvPr/>
          </p:nvSpPr>
          <p:spPr>
            <a:xfrm>
              <a:off x="4231640" y="3136613"/>
              <a:ext cx="3728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데이터 소개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393AACF-6B75-458B-81EC-2FE39983E108}"/>
                </a:ext>
              </a:extLst>
            </p:cNvPr>
            <p:cNvCxnSpPr>
              <a:cxnSpLocks/>
            </p:cNvCxnSpPr>
            <p:nvPr/>
          </p:nvCxnSpPr>
          <p:spPr>
            <a:xfrm>
              <a:off x="5400040" y="2936240"/>
              <a:ext cx="1391920" cy="0"/>
            </a:xfrm>
            <a:prstGeom prst="line">
              <a:avLst/>
            </a:prstGeom>
            <a:ln w="15875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8C6CB-B872-4463-85A4-BE27D900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9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그림2.png">
            <a:extLst>
              <a:ext uri="{FF2B5EF4-FFF2-40B4-BE49-F238E27FC236}">
                <a16:creationId xmlns:a16="http://schemas.microsoft.com/office/drawing/2014/main" id="{AFDDB9DD-40A3-4F1F-8323-C1FC20CF27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156F1E-C25D-4FB8-B5D5-2D63F99D4A77}"/>
              </a:ext>
            </a:extLst>
          </p:cNvPr>
          <p:cNvSpPr txBox="1"/>
          <p:nvPr/>
        </p:nvSpPr>
        <p:spPr>
          <a:xfrm>
            <a:off x="985222" y="422015"/>
            <a:ext cx="1701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장르 예측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6392B6-8AF0-427F-883C-CCA15AD0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82" y="1325226"/>
            <a:ext cx="5792805" cy="4912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C9E69D-3BD2-4491-9D75-095D34AE8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948" y="1325226"/>
            <a:ext cx="4816024" cy="459933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A5FF4B-FBD4-42FC-A4A4-4AF818F2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8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EDA6A09-7C7C-4702-A90C-5BDF872E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2" y="1325226"/>
            <a:ext cx="5792805" cy="49120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7E717E-3383-4041-9C78-E5146864EAE9}"/>
              </a:ext>
            </a:extLst>
          </p:cNvPr>
          <p:cNvGrpSpPr/>
          <p:nvPr/>
        </p:nvGrpSpPr>
        <p:grpSpPr>
          <a:xfrm>
            <a:off x="444282" y="1325226"/>
            <a:ext cx="5792805" cy="4912087"/>
            <a:chOff x="486697" y="760925"/>
            <a:chExt cx="6286500" cy="5572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E17D48D-8A82-4C0B-9ACC-B6E388CC4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697" y="760925"/>
              <a:ext cx="6286500" cy="5572125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E236DF0-9483-49E4-8CAA-5AD42888E494}"/>
                </a:ext>
              </a:extLst>
            </p:cNvPr>
            <p:cNvGrpSpPr/>
            <p:nvPr/>
          </p:nvGrpSpPr>
          <p:grpSpPr>
            <a:xfrm>
              <a:off x="3748928" y="2286000"/>
              <a:ext cx="1811213" cy="3333135"/>
              <a:chOff x="3748928" y="2286000"/>
              <a:chExt cx="1811213" cy="3333135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6020CFC6-BFC1-4B7E-805B-66F503785F11}"/>
                  </a:ext>
                </a:extLst>
              </p:cNvPr>
              <p:cNvSpPr/>
              <p:nvPr/>
            </p:nvSpPr>
            <p:spPr>
              <a:xfrm>
                <a:off x="4896464" y="2286000"/>
                <a:ext cx="663677" cy="28021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C0CBE16-C5C1-4518-9372-CF535C19C4B5}"/>
                  </a:ext>
                </a:extLst>
              </p:cNvPr>
              <p:cNvSpPr/>
              <p:nvPr/>
            </p:nvSpPr>
            <p:spPr>
              <a:xfrm rot="5400000">
                <a:off x="4394657" y="3222160"/>
                <a:ext cx="462838" cy="21631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CEF54337-5326-4BCD-B4C6-E8FA7EC8B9C3}"/>
                  </a:ext>
                </a:extLst>
              </p:cNvPr>
              <p:cNvSpPr/>
              <p:nvPr/>
            </p:nvSpPr>
            <p:spPr>
              <a:xfrm>
                <a:off x="3748928" y="5368413"/>
                <a:ext cx="783740" cy="250722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E80FEC67-C431-4C64-992C-B4D060398810}"/>
                  </a:ext>
                </a:extLst>
              </p:cNvPr>
              <p:cNvSpPr/>
              <p:nvPr/>
            </p:nvSpPr>
            <p:spPr>
              <a:xfrm>
                <a:off x="4851180" y="4237704"/>
                <a:ext cx="458239" cy="28021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0103CF21-8B20-49AB-8FB0-F5B009A304FA}"/>
                  </a:ext>
                </a:extLst>
              </p:cNvPr>
              <p:cNvSpPr/>
              <p:nvPr/>
            </p:nvSpPr>
            <p:spPr>
              <a:xfrm rot="5400000">
                <a:off x="3668890" y="3545990"/>
                <a:ext cx="1165123" cy="444447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2" name="그림 11" descr="그림2.png">
            <a:extLst>
              <a:ext uri="{FF2B5EF4-FFF2-40B4-BE49-F238E27FC236}">
                <a16:creationId xmlns:a16="http://schemas.microsoft.com/office/drawing/2014/main" id="{AFDDB9DD-40A3-4F1F-8323-C1FC20CF273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156F1E-C25D-4FB8-B5D5-2D63F99D4A77}"/>
              </a:ext>
            </a:extLst>
          </p:cNvPr>
          <p:cNvSpPr txBox="1"/>
          <p:nvPr/>
        </p:nvSpPr>
        <p:spPr>
          <a:xfrm>
            <a:off x="985222" y="422015"/>
            <a:ext cx="1701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장르 예측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EC837-B59E-4B5D-8A99-BA1B30BB350C}"/>
              </a:ext>
            </a:extLst>
          </p:cNvPr>
          <p:cNvSpPr txBox="1"/>
          <p:nvPr/>
        </p:nvSpPr>
        <p:spPr>
          <a:xfrm>
            <a:off x="7232844" y="3024854"/>
            <a:ext cx="316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Hip-Hop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A6E03F-2EAA-42E4-BE66-A0C9CE91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49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DC5AB7-5409-4EDC-8F20-C17D20FA1B76}"/>
              </a:ext>
            </a:extLst>
          </p:cNvPr>
          <p:cNvGrpSpPr/>
          <p:nvPr/>
        </p:nvGrpSpPr>
        <p:grpSpPr>
          <a:xfrm>
            <a:off x="444282" y="1325226"/>
            <a:ext cx="5792805" cy="4912087"/>
            <a:chOff x="486697" y="760925"/>
            <a:chExt cx="6286500" cy="55721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CB030BD-AA7C-43BE-B2A5-5F297168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697" y="760925"/>
              <a:ext cx="6286500" cy="5572125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9CA03D2-7231-4AAC-9781-AFD7BDDC85D5}"/>
                </a:ext>
              </a:extLst>
            </p:cNvPr>
            <p:cNvGrpSpPr/>
            <p:nvPr/>
          </p:nvGrpSpPr>
          <p:grpSpPr>
            <a:xfrm>
              <a:off x="3748928" y="2286000"/>
              <a:ext cx="1811213" cy="3333135"/>
              <a:chOff x="3748928" y="2286000"/>
              <a:chExt cx="1811213" cy="333313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9F5957B6-3261-477B-91B6-0870050D61BB}"/>
                  </a:ext>
                </a:extLst>
              </p:cNvPr>
              <p:cNvSpPr/>
              <p:nvPr/>
            </p:nvSpPr>
            <p:spPr>
              <a:xfrm>
                <a:off x="4896464" y="2286000"/>
                <a:ext cx="663677" cy="28021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92BD2FE-D63C-40D4-94AC-3E9EC7048E62}"/>
                  </a:ext>
                </a:extLst>
              </p:cNvPr>
              <p:cNvSpPr/>
              <p:nvPr/>
            </p:nvSpPr>
            <p:spPr>
              <a:xfrm rot="5400000">
                <a:off x="4394657" y="3222160"/>
                <a:ext cx="462838" cy="21631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9997C188-8F89-4A55-9EEE-00B29D8B02D9}"/>
                  </a:ext>
                </a:extLst>
              </p:cNvPr>
              <p:cNvSpPr/>
              <p:nvPr/>
            </p:nvSpPr>
            <p:spPr>
              <a:xfrm>
                <a:off x="3748928" y="5368413"/>
                <a:ext cx="783740" cy="250722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F2B3F2C3-44F6-4652-87CE-120E88FBEFD1}"/>
                  </a:ext>
                </a:extLst>
              </p:cNvPr>
              <p:cNvSpPr/>
              <p:nvPr/>
            </p:nvSpPr>
            <p:spPr>
              <a:xfrm>
                <a:off x="4851180" y="4237704"/>
                <a:ext cx="458239" cy="280219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A1AC6629-99A2-4478-9339-15F7AB0307D1}"/>
                  </a:ext>
                </a:extLst>
              </p:cNvPr>
              <p:cNvSpPr/>
              <p:nvPr/>
            </p:nvSpPr>
            <p:spPr>
              <a:xfrm rot="5400000">
                <a:off x="3668890" y="3545990"/>
                <a:ext cx="1165123" cy="444447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그림2.png">
            <a:extLst>
              <a:ext uri="{FF2B5EF4-FFF2-40B4-BE49-F238E27FC236}">
                <a16:creationId xmlns:a16="http://schemas.microsoft.com/office/drawing/2014/main" id="{AFDDB9DD-40A3-4F1F-8323-C1FC20CF273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156F1E-C25D-4FB8-B5D5-2D63F99D4A77}"/>
              </a:ext>
            </a:extLst>
          </p:cNvPr>
          <p:cNvSpPr txBox="1"/>
          <p:nvPr/>
        </p:nvSpPr>
        <p:spPr>
          <a:xfrm>
            <a:off x="985222" y="422015"/>
            <a:ext cx="2009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장르 예측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0A7BD-1185-433A-99E5-7E19B9BA726D}"/>
              </a:ext>
            </a:extLst>
          </p:cNvPr>
          <p:cNvSpPr txBox="1"/>
          <p:nvPr/>
        </p:nvSpPr>
        <p:spPr>
          <a:xfrm>
            <a:off x="7219424" y="3024854"/>
            <a:ext cx="2969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Country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95E154-8D0A-4430-BDE9-6AFD00AB32BA}"/>
              </a:ext>
            </a:extLst>
          </p:cNvPr>
          <p:cNvGrpSpPr/>
          <p:nvPr/>
        </p:nvGrpSpPr>
        <p:grpSpPr>
          <a:xfrm>
            <a:off x="985222" y="1577326"/>
            <a:ext cx="4808260" cy="4599338"/>
            <a:chOff x="1249522" y="1349378"/>
            <a:chExt cx="4816024" cy="459933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D938538-4BEB-4371-8275-FAA3ED35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9522" y="1349378"/>
              <a:ext cx="4816024" cy="4599338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00210EB-7CEC-4F86-8B9F-6D095983C04D}"/>
                </a:ext>
              </a:extLst>
            </p:cNvPr>
            <p:cNvSpPr/>
            <p:nvPr/>
          </p:nvSpPr>
          <p:spPr>
            <a:xfrm rot="5400000">
              <a:off x="1567543" y="3153749"/>
              <a:ext cx="1726160" cy="62515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D60F872-203F-4629-80DB-65893F4A340F}"/>
                </a:ext>
              </a:extLst>
            </p:cNvPr>
            <p:cNvSpPr/>
            <p:nvPr/>
          </p:nvSpPr>
          <p:spPr>
            <a:xfrm rot="10800000">
              <a:off x="2757130" y="2603243"/>
              <a:ext cx="2150772" cy="50889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1E6E9A-0645-4AFC-B1CA-5972CF67DDE5}"/>
                </a:ext>
              </a:extLst>
            </p:cNvPr>
            <p:cNvSpPr/>
            <p:nvPr/>
          </p:nvSpPr>
          <p:spPr>
            <a:xfrm rot="10800000">
              <a:off x="2893652" y="2211352"/>
              <a:ext cx="718072" cy="40433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4B4ACB9-72AB-4EE6-AD8D-37A1CEB4F3EA}"/>
                </a:ext>
              </a:extLst>
            </p:cNvPr>
            <p:cNvSpPr/>
            <p:nvPr/>
          </p:nvSpPr>
          <p:spPr>
            <a:xfrm rot="5400000">
              <a:off x="2177981" y="1918159"/>
              <a:ext cx="1005697" cy="39777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FF0DAFE-0908-452C-BA7D-B1EEB2407C70}"/>
                </a:ext>
              </a:extLst>
            </p:cNvPr>
            <p:cNvSpPr/>
            <p:nvPr/>
          </p:nvSpPr>
          <p:spPr>
            <a:xfrm rot="10800000">
              <a:off x="3616582" y="2211352"/>
              <a:ext cx="983410" cy="40433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1C6FA6-D0BC-4DD3-A109-7BC7616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670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그림2.png">
            <a:extLst>
              <a:ext uri="{FF2B5EF4-FFF2-40B4-BE49-F238E27FC236}">
                <a16:creationId xmlns:a16="http://schemas.microsoft.com/office/drawing/2014/main" id="{2FB7D7C1-9536-4714-AD5F-ECE854B28E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6CCA1-FC39-48EC-9833-A5256B78C02E}"/>
              </a:ext>
            </a:extLst>
          </p:cNvPr>
          <p:cNvSpPr txBox="1"/>
          <p:nvPr/>
        </p:nvSpPr>
        <p:spPr>
          <a:xfrm>
            <a:off x="985222" y="422015"/>
            <a:ext cx="1701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최종 결론 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D2BACE9-5C49-4D4D-B170-8469AACA7D1F}"/>
              </a:ext>
            </a:extLst>
          </p:cNvPr>
          <p:cNvCxnSpPr>
            <a:cxnSpLocks/>
          </p:cNvCxnSpPr>
          <p:nvPr/>
        </p:nvCxnSpPr>
        <p:spPr>
          <a:xfrm>
            <a:off x="2793650" y="-362906"/>
            <a:ext cx="932626" cy="0"/>
          </a:xfrm>
          <a:prstGeom prst="line">
            <a:avLst/>
          </a:prstGeom>
          <a:ln w="25400">
            <a:solidFill>
              <a:srgbClr val="DDC5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8837D19-F077-4A20-92D0-15B3014223F9}"/>
              </a:ext>
            </a:extLst>
          </p:cNvPr>
          <p:cNvGrpSpPr/>
          <p:nvPr/>
        </p:nvGrpSpPr>
        <p:grpSpPr>
          <a:xfrm>
            <a:off x="1836219" y="1349332"/>
            <a:ext cx="8623002" cy="4768981"/>
            <a:chOff x="1866849" y="1049868"/>
            <a:chExt cx="8623002" cy="47689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4A9C008-959F-4BE4-BCFD-19AF92BAC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97" t="21371" r="22337" b="17341"/>
            <a:stretch/>
          </p:blipFill>
          <p:spPr>
            <a:xfrm>
              <a:off x="5449725" y="2848327"/>
              <a:ext cx="1231641" cy="11150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FAA9A6-50A6-4062-BA63-CF89151D518E}"/>
                </a:ext>
              </a:extLst>
            </p:cNvPr>
            <p:cNvSpPr txBox="1"/>
            <p:nvPr/>
          </p:nvSpPr>
          <p:spPr>
            <a:xfrm>
              <a:off x="4742597" y="4113070"/>
              <a:ext cx="88525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Pop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121065-2260-402A-AACB-03F9E993C2DE}"/>
                </a:ext>
              </a:extLst>
            </p:cNvPr>
            <p:cNvSpPr txBox="1"/>
            <p:nvPr/>
          </p:nvSpPr>
          <p:spPr>
            <a:xfrm>
              <a:off x="4525820" y="2175711"/>
              <a:ext cx="11020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Rock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1CEEB6-4256-4366-85B1-9F227C9FE67F}"/>
                </a:ext>
              </a:extLst>
            </p:cNvPr>
            <p:cNvSpPr txBox="1"/>
            <p:nvPr/>
          </p:nvSpPr>
          <p:spPr>
            <a:xfrm>
              <a:off x="3447036" y="3126343"/>
              <a:ext cx="1629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Country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FC98A3-96E3-48ED-98D3-E26E9A33596C}"/>
                </a:ext>
              </a:extLst>
            </p:cNvPr>
            <p:cNvSpPr txBox="1"/>
            <p:nvPr/>
          </p:nvSpPr>
          <p:spPr>
            <a:xfrm>
              <a:off x="7054257" y="3152001"/>
              <a:ext cx="21391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Electronica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36C43E-7880-487B-83B1-1166D5441B2B}"/>
                </a:ext>
              </a:extLst>
            </p:cNvPr>
            <p:cNvSpPr txBox="1"/>
            <p:nvPr/>
          </p:nvSpPr>
          <p:spPr>
            <a:xfrm>
              <a:off x="6473748" y="2187110"/>
              <a:ext cx="1781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Hip-Hop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DB63D6-AB27-45E4-A554-329943D3444E}"/>
                </a:ext>
              </a:extLst>
            </p:cNvPr>
            <p:cNvSpPr txBox="1"/>
            <p:nvPr/>
          </p:nvSpPr>
          <p:spPr>
            <a:xfrm>
              <a:off x="6625412" y="4121432"/>
              <a:ext cx="9792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R&amp;B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B90255A-7B46-4025-A54A-CAEAE9B5662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170348"/>
              <a:ext cx="0" cy="442269"/>
            </a:xfrm>
            <a:prstGeom prst="line">
              <a:avLst/>
            </a:prstGeom>
            <a:ln w="25400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7C78B8-687B-4F34-AA0C-110AFCDD8E03}"/>
                </a:ext>
              </a:extLst>
            </p:cNvPr>
            <p:cNvSpPr txBox="1"/>
            <p:nvPr/>
          </p:nvSpPr>
          <p:spPr>
            <a:xfrm>
              <a:off x="5220775" y="4824126"/>
              <a:ext cx="1743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사랑</a:t>
              </a:r>
              <a:endPara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E96DA5E-300B-4A41-B052-C6F5973E96C1}"/>
                </a:ext>
              </a:extLst>
            </p:cNvPr>
            <p:cNvSpPr txBox="1"/>
            <p:nvPr/>
          </p:nvSpPr>
          <p:spPr>
            <a:xfrm>
              <a:off x="6541623" y="5418739"/>
              <a:ext cx="1029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깨달음</a:t>
              </a:r>
              <a:endPara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28FB1-09B1-46DF-8ED0-D9BCEAE9D9A0}"/>
                </a:ext>
              </a:extLst>
            </p:cNvPr>
            <p:cNvSpPr txBox="1"/>
            <p:nvPr/>
          </p:nvSpPr>
          <p:spPr>
            <a:xfrm>
              <a:off x="4442029" y="5418739"/>
              <a:ext cx="1269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그리움</a:t>
              </a:r>
              <a:endPara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B6D22F5-7FEE-440B-BE19-DD58815F7328}"/>
                </a:ext>
              </a:extLst>
            </p:cNvPr>
            <p:cNvCxnSpPr>
              <a:cxnSpLocks/>
              <a:stCxn id="10" idx="3"/>
              <a:endCxn id="18" idx="1"/>
            </p:cNvCxnSpPr>
            <p:nvPr/>
          </p:nvCxnSpPr>
          <p:spPr>
            <a:xfrm>
              <a:off x="5627850" y="4390069"/>
              <a:ext cx="997562" cy="8362"/>
            </a:xfrm>
            <a:prstGeom prst="line">
              <a:avLst/>
            </a:prstGeom>
            <a:ln w="25400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0671970-0A29-45E6-9DAF-CC8294C704BC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6092326" y="4390069"/>
              <a:ext cx="0" cy="434057"/>
            </a:xfrm>
            <a:prstGeom prst="line">
              <a:avLst/>
            </a:prstGeom>
            <a:ln w="25400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1C6110C-CFCB-4E4B-8A20-92D64C9DB23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18794"/>
              <a:ext cx="464476" cy="0"/>
            </a:xfrm>
            <a:prstGeom prst="line">
              <a:avLst/>
            </a:prstGeom>
            <a:ln w="25400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413C564-CC9B-4AC5-88A2-8F54464BECF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850" y="5618794"/>
              <a:ext cx="464476" cy="0"/>
            </a:xfrm>
            <a:prstGeom prst="line">
              <a:avLst/>
            </a:prstGeom>
            <a:ln w="25400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AABE022-7678-4DE8-AF52-B1808049344D}"/>
                </a:ext>
              </a:extLst>
            </p:cNvPr>
            <p:cNvCxnSpPr>
              <a:cxnSpLocks/>
            </p:cNvCxnSpPr>
            <p:nvPr/>
          </p:nvCxnSpPr>
          <p:spPr>
            <a:xfrm>
              <a:off x="2822225" y="3432922"/>
              <a:ext cx="653386" cy="0"/>
            </a:xfrm>
            <a:prstGeom prst="line">
              <a:avLst/>
            </a:prstGeom>
            <a:ln w="25400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0A78C5D-1B4E-40B1-A84F-0D2A254088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8250" y="3459536"/>
              <a:ext cx="653386" cy="0"/>
            </a:xfrm>
            <a:prstGeom prst="line">
              <a:avLst/>
            </a:prstGeom>
            <a:ln w="25400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53B350D-C533-418B-9950-EC58BD7214B3}"/>
                </a:ext>
              </a:extLst>
            </p:cNvPr>
            <p:cNvCxnSpPr>
              <a:cxnSpLocks/>
            </p:cNvCxnSpPr>
            <p:nvPr/>
          </p:nvCxnSpPr>
          <p:spPr>
            <a:xfrm>
              <a:off x="4525819" y="1507556"/>
              <a:ext cx="360506" cy="458681"/>
            </a:xfrm>
            <a:prstGeom prst="line">
              <a:avLst/>
            </a:prstGeom>
            <a:ln w="25400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0D0DC2E-E200-498D-A10F-0BAA3917E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8819" y="1507556"/>
              <a:ext cx="334450" cy="460803"/>
            </a:xfrm>
            <a:prstGeom prst="line">
              <a:avLst/>
            </a:prstGeom>
            <a:ln w="25400">
              <a:solidFill>
                <a:srgbClr val="DDC5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45FD1D2-6656-40FF-A4D9-EB5AB1556235}"/>
                </a:ext>
              </a:extLst>
            </p:cNvPr>
            <p:cNvSpPr txBox="1"/>
            <p:nvPr/>
          </p:nvSpPr>
          <p:spPr>
            <a:xfrm>
              <a:off x="9740246" y="3247965"/>
              <a:ext cx="74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강조</a:t>
              </a:r>
              <a:endPara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B02DB2-230D-4AB5-BF3D-5EF754F826A7}"/>
                </a:ext>
              </a:extLst>
            </p:cNvPr>
            <p:cNvSpPr txBox="1"/>
            <p:nvPr/>
          </p:nvSpPr>
          <p:spPr>
            <a:xfrm>
              <a:off x="1866849" y="3094851"/>
              <a:ext cx="11020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밝은 </a:t>
              </a:r>
              <a:endPara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내용</a:t>
              </a:r>
              <a:endPara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A9C9C27-FD77-4AC6-BC44-C70BA7BB4D33}"/>
                </a:ext>
              </a:extLst>
            </p:cNvPr>
            <p:cNvSpPr txBox="1"/>
            <p:nvPr/>
          </p:nvSpPr>
          <p:spPr>
            <a:xfrm>
              <a:off x="3747009" y="1050883"/>
              <a:ext cx="1029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규칙 </a:t>
              </a:r>
              <a:r>
                <a:rPr lang="en-US" altLang="ko-KR" sz="2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X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1BF14F-3D46-4D05-813B-AF764D516009}"/>
                </a:ext>
              </a:extLst>
            </p:cNvPr>
            <p:cNvSpPr txBox="1"/>
            <p:nvPr/>
          </p:nvSpPr>
          <p:spPr>
            <a:xfrm>
              <a:off x="7364497" y="1049868"/>
              <a:ext cx="1029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욕설</a:t>
              </a:r>
              <a:endPara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D68431-8D4C-4E67-AFF2-BC8BC1598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156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9F97C-EA4E-49BB-95E2-E621DE0DE172}"/>
              </a:ext>
            </a:extLst>
          </p:cNvPr>
          <p:cNvSpPr txBox="1"/>
          <p:nvPr/>
        </p:nvSpPr>
        <p:spPr>
          <a:xfrm>
            <a:off x="4095751" y="2808659"/>
            <a:ext cx="4222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6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6000" dirty="0">
              <a:ln>
                <a:solidFill>
                  <a:schemeClr val="bg1"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70CEA0-6531-4236-9AC9-F13E9C4E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70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A7C4F5-C164-4D45-BCC9-C50E9EDFB0BC}"/>
              </a:ext>
            </a:extLst>
          </p:cNvPr>
          <p:cNvSpPr txBox="1"/>
          <p:nvPr/>
        </p:nvSpPr>
        <p:spPr>
          <a:xfrm>
            <a:off x="2489763" y="5086712"/>
            <a:ext cx="2618880" cy="265497"/>
          </a:xfrm>
          <a:prstGeom prst="rect">
            <a:avLst/>
          </a:prstGeom>
          <a:solidFill>
            <a:srgbClr val="DDC5A9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7B2E-4642-42DA-980B-5FD0E2D2AAEC}"/>
              </a:ext>
            </a:extLst>
          </p:cNvPr>
          <p:cNvSpPr txBox="1"/>
          <p:nvPr/>
        </p:nvSpPr>
        <p:spPr>
          <a:xfrm>
            <a:off x="2489763" y="5630449"/>
            <a:ext cx="2231528" cy="265497"/>
          </a:xfrm>
          <a:prstGeom prst="rect">
            <a:avLst/>
          </a:prstGeom>
          <a:solidFill>
            <a:srgbClr val="DDC5A9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79D54-CBB6-42A0-8C85-A77C0AF03E81}"/>
              </a:ext>
            </a:extLst>
          </p:cNvPr>
          <p:cNvSpPr txBox="1"/>
          <p:nvPr/>
        </p:nvSpPr>
        <p:spPr>
          <a:xfrm>
            <a:off x="9592498" y="4572169"/>
            <a:ext cx="970532" cy="246221"/>
          </a:xfrm>
          <a:prstGeom prst="rect">
            <a:avLst/>
          </a:prstGeom>
          <a:solidFill>
            <a:srgbClr val="DDC5A9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A0D93E-5ABB-4ADE-8BCE-F5B6EF4CAD9E}"/>
              </a:ext>
            </a:extLst>
          </p:cNvPr>
          <p:cNvGrpSpPr/>
          <p:nvPr/>
        </p:nvGrpSpPr>
        <p:grpSpPr>
          <a:xfrm>
            <a:off x="374302" y="334854"/>
            <a:ext cx="2484458" cy="605210"/>
            <a:chOff x="383870" y="285126"/>
            <a:chExt cx="2484458" cy="6052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1E4B4-C57D-447D-947C-1133E209892F}"/>
                </a:ext>
              </a:extLst>
            </p:cNvPr>
            <p:cNvSpPr txBox="1"/>
            <p:nvPr/>
          </p:nvSpPr>
          <p:spPr>
            <a:xfrm>
              <a:off x="994790" y="372287"/>
              <a:ext cx="18735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분석 목적</a:t>
              </a:r>
            </a:p>
          </p:txBody>
        </p:sp>
        <p:pic>
          <p:nvPicPr>
            <p:cNvPr id="11" name="그림 10" descr="그림2.png">
              <a:extLst>
                <a:ext uri="{FF2B5EF4-FFF2-40B4-BE49-F238E27FC236}">
                  <a16:creationId xmlns:a16="http://schemas.microsoft.com/office/drawing/2014/main" id="{4DD67BEC-2575-43E4-AD6C-8785AA40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870" y="285126"/>
              <a:ext cx="610920" cy="60521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378C3-DEB3-406B-933C-93214AC9BE33}"/>
              </a:ext>
            </a:extLst>
          </p:cNvPr>
          <p:cNvSpPr txBox="1"/>
          <p:nvPr/>
        </p:nvSpPr>
        <p:spPr>
          <a:xfrm>
            <a:off x="552242" y="4355743"/>
            <a:ext cx="11087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 노래와 다르게 외국 노래는</a:t>
            </a:r>
            <a:r>
              <a:rPr lang="en-US" altLang="ko-KR" sz="35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5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멜로디보다 가사</a:t>
            </a:r>
            <a:r>
              <a:rPr lang="en-US" altLang="ko-KR" sz="35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</a:t>
            </a:r>
          </a:p>
          <a:p>
            <a:pPr algn="ctr"/>
            <a:r>
              <a:rPr lang="ko-KR" altLang="en-US" sz="35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텍스트 마이닝을 통해 각 노래의 가사를 </a:t>
            </a:r>
            <a:endParaRPr lang="en-US" altLang="ko-KR" sz="3500" dirty="0">
              <a:ln>
                <a:solidFill>
                  <a:schemeClr val="bg1"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5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연도와 장르에 따라 비교해보고자 한다</a:t>
            </a:r>
            <a:r>
              <a:rPr lang="en-US" altLang="ko-KR" sz="35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35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C1FA93-ABA8-43ED-9AF4-C2D392C76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36" r="2702" b="3833"/>
          <a:stretch/>
        </p:blipFill>
        <p:spPr>
          <a:xfrm>
            <a:off x="3967842" y="1563747"/>
            <a:ext cx="4256316" cy="2209580"/>
          </a:xfrm>
          <a:prstGeom prst="rect">
            <a:avLst/>
          </a:prstGeom>
          <a:effectLst>
            <a:softEdge rad="495300"/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9E5B81-D081-4F18-8B06-669F3E9A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4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4E637-3588-45B9-A605-8A0FDC2905ED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A0D93E-5ABB-4ADE-8BCE-F5B6EF4CAD9E}"/>
              </a:ext>
            </a:extLst>
          </p:cNvPr>
          <p:cNvGrpSpPr/>
          <p:nvPr/>
        </p:nvGrpSpPr>
        <p:grpSpPr>
          <a:xfrm>
            <a:off x="374302" y="334854"/>
            <a:ext cx="2484458" cy="605210"/>
            <a:chOff x="383870" y="285126"/>
            <a:chExt cx="2484458" cy="6052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1E4B4-C57D-447D-947C-1133E209892F}"/>
                </a:ext>
              </a:extLst>
            </p:cNvPr>
            <p:cNvSpPr txBox="1"/>
            <p:nvPr/>
          </p:nvSpPr>
          <p:spPr>
            <a:xfrm>
              <a:off x="994790" y="372287"/>
              <a:ext cx="18735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데이터 소개</a:t>
              </a:r>
            </a:p>
          </p:txBody>
        </p:sp>
        <p:pic>
          <p:nvPicPr>
            <p:cNvPr id="11" name="그림 10" descr="그림2.png">
              <a:extLst>
                <a:ext uri="{FF2B5EF4-FFF2-40B4-BE49-F238E27FC236}">
                  <a16:creationId xmlns:a16="http://schemas.microsoft.com/office/drawing/2014/main" id="{4DD67BEC-2575-43E4-AD6C-8785AA40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870" y="285126"/>
              <a:ext cx="610920" cy="605210"/>
            </a:xfrm>
            <a:prstGeom prst="rect">
              <a:avLst/>
            </a:prstGeom>
          </p:spPr>
        </p:pic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3A42B45-5887-432F-9BD9-4EDBAABF50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0880" y="1202784"/>
          <a:ext cx="10750240" cy="4243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7560">
                  <a:extLst>
                    <a:ext uri="{9D8B030D-6E8A-4147-A177-3AD203B41FA5}">
                      <a16:colId xmlns:a16="http://schemas.microsoft.com/office/drawing/2014/main" val="1007540052"/>
                    </a:ext>
                  </a:extLst>
                </a:gridCol>
                <a:gridCol w="2687560">
                  <a:extLst>
                    <a:ext uri="{9D8B030D-6E8A-4147-A177-3AD203B41FA5}">
                      <a16:colId xmlns:a16="http://schemas.microsoft.com/office/drawing/2014/main" val="3328476112"/>
                    </a:ext>
                  </a:extLst>
                </a:gridCol>
                <a:gridCol w="2687560">
                  <a:extLst>
                    <a:ext uri="{9D8B030D-6E8A-4147-A177-3AD203B41FA5}">
                      <a16:colId xmlns:a16="http://schemas.microsoft.com/office/drawing/2014/main" val="1396351349"/>
                    </a:ext>
                  </a:extLst>
                </a:gridCol>
                <a:gridCol w="2687560">
                  <a:extLst>
                    <a:ext uri="{9D8B030D-6E8A-4147-A177-3AD203B41FA5}">
                      <a16:colId xmlns:a16="http://schemas.microsoft.com/office/drawing/2014/main" val="4002056623"/>
                    </a:ext>
                  </a:extLst>
                </a:gridCol>
              </a:tblGrid>
              <a:tr h="707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Year</a:t>
                      </a:r>
                      <a:endParaRPr lang="ko-KR" altLang="en-US" sz="30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Song</a:t>
                      </a:r>
                      <a:endParaRPr lang="ko-KR" altLang="en-US" sz="30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Artist</a:t>
                      </a:r>
                      <a:endParaRPr lang="ko-KR" altLang="en-US" sz="30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Lyrics</a:t>
                      </a:r>
                      <a:endParaRPr lang="ko-KR" altLang="en-US" sz="30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rgbClr val="DDC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44383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solidFill>
                            <a:schemeClr val="tx1">
                              <a:alpha val="70000"/>
                            </a:schemeClr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2001</a:t>
                      </a:r>
                      <a:endParaRPr lang="en-US" altLang="ko-KR" sz="2400" b="0" i="0" u="none" strike="noStrike" dirty="0">
                        <a:solidFill>
                          <a:srgbClr val="000000">
                            <a:alpha val="70000"/>
                          </a:srgbClr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Hanging by </a:t>
                      </a:r>
                    </a:p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 moment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Lifehouse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I’m desperate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for changing~</a:t>
                      </a:r>
                      <a:endParaRPr lang="ko-KR" altLang="en-US" sz="20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747444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solidFill>
                            <a:schemeClr val="tx1">
                              <a:alpha val="70000"/>
                            </a:schemeClr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2001</a:t>
                      </a:r>
                      <a:endParaRPr lang="en-US" altLang="ko-KR" sz="2400" b="0" i="0" u="none" strike="noStrike" dirty="0">
                        <a:solidFill>
                          <a:srgbClr val="000000">
                            <a:alpha val="70000"/>
                          </a:srgbClr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Fallin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Alicia keys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I keep on </a:t>
                      </a:r>
                      <a:r>
                        <a:rPr lang="en-US" altLang="ko-KR" sz="20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fallin</a:t>
                      </a:r>
                      <a:r>
                        <a:rPr lang="en-US" altLang="ko-KR" sz="20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in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and out of love ~</a:t>
                      </a:r>
                      <a:endParaRPr lang="ko-KR" altLang="en-US" sz="20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279896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solidFill>
                            <a:schemeClr val="tx1">
                              <a:alpha val="70000"/>
                            </a:schemeClr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>
                            <a:alpha val="70000"/>
                          </a:schemeClr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805988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solidFill>
                            <a:schemeClr val="tx1">
                              <a:alpha val="70000"/>
                            </a:schemeClr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>
                            <a:alpha val="70000"/>
                          </a:schemeClr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919886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solidFill>
                            <a:schemeClr val="tx1">
                              <a:alpha val="70000"/>
                            </a:schemeClr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2015</a:t>
                      </a:r>
                      <a:endParaRPr lang="en-US" altLang="ko-KR" sz="2400" b="0" i="0" u="none" strike="noStrike" dirty="0">
                        <a:solidFill>
                          <a:srgbClr val="000000">
                            <a:alpha val="70000"/>
                          </a:srgbClr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How deep is </a:t>
                      </a:r>
                    </a:p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your love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Calvin </a:t>
                      </a:r>
                      <a:r>
                        <a:rPr lang="en-US" sz="2000" u="none" strike="noStrike" dirty="0" err="1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harris</a:t>
                      </a:r>
                      <a:r>
                        <a:rPr lang="en-US" sz="20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and Disciples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I want you to breathe me~</a:t>
                      </a:r>
                      <a:endParaRPr lang="ko-KR" altLang="en-US" sz="20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98323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45C9C6C-77B7-4060-8176-64CF67A9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720" y="5559239"/>
            <a:ext cx="3200400" cy="47288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F6E1BF-5A0C-4E79-A749-5AEBE2DE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33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A0D93E-5ABB-4ADE-8BCE-F5B6EF4CAD9E}"/>
              </a:ext>
            </a:extLst>
          </p:cNvPr>
          <p:cNvGrpSpPr/>
          <p:nvPr/>
        </p:nvGrpSpPr>
        <p:grpSpPr>
          <a:xfrm>
            <a:off x="374302" y="334854"/>
            <a:ext cx="2484458" cy="605210"/>
            <a:chOff x="383870" y="285126"/>
            <a:chExt cx="2484458" cy="6052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1E4B4-C57D-447D-947C-1133E209892F}"/>
                </a:ext>
              </a:extLst>
            </p:cNvPr>
            <p:cNvSpPr txBox="1"/>
            <p:nvPr/>
          </p:nvSpPr>
          <p:spPr>
            <a:xfrm>
              <a:off x="994790" y="372287"/>
              <a:ext cx="18735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데이터 소개</a:t>
              </a:r>
            </a:p>
          </p:txBody>
        </p:sp>
        <p:pic>
          <p:nvPicPr>
            <p:cNvPr id="11" name="그림 10" descr="그림2.png">
              <a:extLst>
                <a:ext uri="{FF2B5EF4-FFF2-40B4-BE49-F238E27FC236}">
                  <a16:creationId xmlns:a16="http://schemas.microsoft.com/office/drawing/2014/main" id="{4DD67BEC-2575-43E4-AD6C-8785AA40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870" y="285126"/>
              <a:ext cx="610920" cy="60521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999AFC-EC64-444E-8B7A-EDE5AFCB2034}"/>
              </a:ext>
            </a:extLst>
          </p:cNvPr>
          <p:cNvGrpSpPr/>
          <p:nvPr/>
        </p:nvGrpSpPr>
        <p:grpSpPr>
          <a:xfrm>
            <a:off x="3803563" y="4861095"/>
            <a:ext cx="6613170" cy="710814"/>
            <a:chOff x="5387376" y="1451778"/>
            <a:chExt cx="3646168" cy="34124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DA3EF68-DA51-4E69-A450-0CD0886E78F1}"/>
                </a:ext>
              </a:extLst>
            </p:cNvPr>
            <p:cNvGrpSpPr/>
            <p:nvPr/>
          </p:nvGrpSpPr>
          <p:grpSpPr>
            <a:xfrm>
              <a:off x="5814572" y="1451778"/>
              <a:ext cx="3218972" cy="341240"/>
              <a:chOff x="4845264" y="1275449"/>
              <a:chExt cx="4037214" cy="487746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AE41B5E9-C6B3-4E41-9EAD-6CE107873163}"/>
                  </a:ext>
                </a:extLst>
              </p:cNvPr>
              <p:cNvGrpSpPr/>
              <p:nvPr/>
            </p:nvGrpSpPr>
            <p:grpSpPr>
              <a:xfrm>
                <a:off x="4845264" y="1288816"/>
                <a:ext cx="4037214" cy="427333"/>
                <a:chOff x="1708528" y="5823367"/>
                <a:chExt cx="4037214" cy="427333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A182BF1-0046-472A-A619-2623B0A817EC}"/>
                    </a:ext>
                  </a:extLst>
                </p:cNvPr>
                <p:cNvSpPr/>
                <p:nvPr/>
              </p:nvSpPr>
              <p:spPr>
                <a:xfrm>
                  <a:off x="1708528" y="5849439"/>
                  <a:ext cx="1215111" cy="40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32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변수 </a:t>
                  </a:r>
                  <a:r>
                    <a:rPr lang="en-US" altLang="ko-KR" sz="32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5</a:t>
                  </a:r>
                  <a:r>
                    <a:rPr lang="ko-KR" altLang="en-US" sz="32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개</a:t>
                  </a: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8109E87A-6776-49C5-A1C5-FF4B2825047B}"/>
                    </a:ext>
                  </a:extLst>
                </p:cNvPr>
                <p:cNvSpPr/>
                <p:nvPr/>
              </p:nvSpPr>
              <p:spPr>
                <a:xfrm>
                  <a:off x="3867763" y="5823367"/>
                  <a:ext cx="1877979" cy="40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4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ko-KR" altLang="en-US" sz="32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관측치 </a:t>
                  </a:r>
                  <a:r>
                    <a:rPr lang="en-US" altLang="ko-KR" sz="32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1642</a:t>
                  </a:r>
                  <a:r>
                    <a:rPr lang="ko-KR" altLang="en-US" sz="32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개</a:t>
                  </a:r>
                </a:p>
              </p:txBody>
            </p:sp>
          </p:grpSp>
          <p:pic>
            <p:nvPicPr>
              <p:cNvPr id="22" name="Picture 18" descr="C:\Users\SAMSUNG\AppData\Local\Microsoft\Windows\Temporary Internet Files\Content.IE5\E39SMBFW\record[1].png">
                <a:extLst>
                  <a:ext uri="{FF2B5EF4-FFF2-40B4-BE49-F238E27FC236}">
                    <a16:creationId xmlns:a16="http://schemas.microsoft.com/office/drawing/2014/main" id="{E450AA94-E78D-45CD-A722-11710810C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64562" y="1275449"/>
                <a:ext cx="493803" cy="487746"/>
              </a:xfrm>
              <a:prstGeom prst="rect">
                <a:avLst/>
              </a:prstGeom>
              <a:noFill/>
            </p:spPr>
          </p:pic>
        </p:grpSp>
        <p:pic>
          <p:nvPicPr>
            <p:cNvPr id="19" name="Picture 18" descr="C:\Users\SAMSUNG\AppData\Local\Microsoft\Windows\Temporary Internet Files\Content.IE5\E39SMBFW\record[1].png">
              <a:extLst>
                <a:ext uri="{FF2B5EF4-FFF2-40B4-BE49-F238E27FC236}">
                  <a16:creationId xmlns:a16="http://schemas.microsoft.com/office/drawing/2014/main" id="{A25D3826-1433-4801-BD43-DA38C9D39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87376" y="1451778"/>
              <a:ext cx="393721" cy="341240"/>
            </a:xfrm>
            <a:prstGeom prst="rect">
              <a:avLst/>
            </a:prstGeom>
            <a:noFill/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6523A89-FA93-4805-8237-AE23902DBCDE}"/>
              </a:ext>
            </a:extLst>
          </p:cNvPr>
          <p:cNvSpPr txBox="1"/>
          <p:nvPr/>
        </p:nvSpPr>
        <p:spPr>
          <a:xfrm>
            <a:off x="3893278" y="5719432"/>
            <a:ext cx="3303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연도</a:t>
            </a:r>
            <a:r>
              <a: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노래 가수 가사 장르</a:t>
            </a:r>
            <a:r>
              <a: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bg1"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A45E87-7510-4DC4-A58A-A73684EDA19D}"/>
              </a:ext>
            </a:extLst>
          </p:cNvPr>
          <p:cNvGrpSpPr/>
          <p:nvPr/>
        </p:nvGrpSpPr>
        <p:grpSpPr>
          <a:xfrm>
            <a:off x="1835756" y="2115292"/>
            <a:ext cx="6726851" cy="619217"/>
            <a:chOff x="1281551" y="3238798"/>
            <a:chExt cx="6726851" cy="619217"/>
          </a:xfrm>
        </p:grpSpPr>
        <p:sp>
          <p:nvSpPr>
            <p:cNvPr id="32" name="더하기 기호 31">
              <a:extLst>
                <a:ext uri="{FF2B5EF4-FFF2-40B4-BE49-F238E27FC236}">
                  <a16:creationId xmlns:a16="http://schemas.microsoft.com/office/drawing/2014/main" id="{68418D2E-A461-4C02-BB4C-17FD582CF595}"/>
                </a:ext>
              </a:extLst>
            </p:cNvPr>
            <p:cNvSpPr/>
            <p:nvPr/>
          </p:nvSpPr>
          <p:spPr>
            <a:xfrm>
              <a:off x="1281551" y="3238798"/>
              <a:ext cx="788276" cy="619217"/>
            </a:xfrm>
            <a:prstGeom prst="mathPlus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058AF3-3A28-462A-AA97-FCB37A4016B2}"/>
                </a:ext>
              </a:extLst>
            </p:cNvPr>
            <p:cNvSpPr txBox="1"/>
            <p:nvPr/>
          </p:nvSpPr>
          <p:spPr>
            <a:xfrm>
              <a:off x="2005890" y="3275986"/>
              <a:ext cx="6002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연도</a:t>
              </a:r>
              <a:r>
                <a:rPr lang="en-US" altLang="ko-KR" sz="3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(2016,2017)</a:t>
              </a:r>
              <a:endParaRPr lang="ko-KR" altLang="en-US" sz="3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14501695-BA99-4346-8CD2-7C279CE1FA57}"/>
              </a:ext>
            </a:extLst>
          </p:cNvPr>
          <p:cNvSpPr/>
          <p:nvPr/>
        </p:nvSpPr>
        <p:spPr>
          <a:xfrm>
            <a:off x="1835756" y="2922070"/>
            <a:ext cx="788276" cy="619217"/>
          </a:xfrm>
          <a:prstGeom prst="mathPlu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1F6E9-6BC1-4D93-9584-9CBBE126AF09}"/>
              </a:ext>
            </a:extLst>
          </p:cNvPr>
          <p:cNvSpPr txBox="1"/>
          <p:nvPr/>
        </p:nvSpPr>
        <p:spPr>
          <a:xfrm>
            <a:off x="2624032" y="2948059"/>
            <a:ext cx="7524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노래의 장르</a:t>
            </a:r>
            <a:r>
              <a:rPr lang="en-US" altLang="ko-KR" sz="3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(Pop, Rock, R&amp;B, … )</a:t>
            </a:r>
            <a:endParaRPr lang="ko-KR" altLang="en-US" sz="3000" dirty="0">
              <a:ln>
                <a:solidFill>
                  <a:schemeClr val="bg1"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25BD59-964D-4EC5-A63C-BAE4E6CB9DDE}"/>
              </a:ext>
            </a:extLst>
          </p:cNvPr>
          <p:cNvSpPr txBox="1"/>
          <p:nvPr/>
        </p:nvSpPr>
        <p:spPr>
          <a:xfrm>
            <a:off x="2680015" y="3735189"/>
            <a:ext cx="80134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1~2</a:t>
            </a:r>
            <a:r>
              <a:rPr lang="ko-KR" altLang="en-US" sz="3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개의 노래를 가진 장르</a:t>
            </a:r>
            <a:r>
              <a:rPr lang="en-US" altLang="ko-KR" sz="3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(Drama, Jazz, </a:t>
            </a:r>
            <a:r>
              <a:rPr lang="en-US" altLang="ko-KR" sz="3000" dirty="0">
                <a:solidFill>
                  <a:schemeClr val="dk1"/>
                </a:solidFill>
              </a:rPr>
              <a:t>… </a:t>
            </a:r>
            <a:r>
              <a:rPr lang="en-US" altLang="ko-KR" sz="30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000" dirty="0">
              <a:ln>
                <a:solidFill>
                  <a:schemeClr val="bg1"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7" name="빼기 기호 36">
            <a:extLst>
              <a:ext uri="{FF2B5EF4-FFF2-40B4-BE49-F238E27FC236}">
                <a16:creationId xmlns:a16="http://schemas.microsoft.com/office/drawing/2014/main" id="{019A024F-5225-4584-A143-4C01278C210D}"/>
              </a:ext>
            </a:extLst>
          </p:cNvPr>
          <p:cNvSpPr/>
          <p:nvPr/>
        </p:nvSpPr>
        <p:spPr>
          <a:xfrm>
            <a:off x="1835756" y="3777698"/>
            <a:ext cx="764312" cy="55399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같음 기호 37">
            <a:extLst>
              <a:ext uri="{FF2B5EF4-FFF2-40B4-BE49-F238E27FC236}">
                <a16:creationId xmlns:a16="http://schemas.microsoft.com/office/drawing/2014/main" id="{27A8D6C4-F991-4BC2-B2A7-AF05D2D8CFD6}"/>
              </a:ext>
            </a:extLst>
          </p:cNvPr>
          <p:cNvSpPr/>
          <p:nvPr/>
        </p:nvSpPr>
        <p:spPr>
          <a:xfrm>
            <a:off x="2481866" y="4952331"/>
            <a:ext cx="1183071" cy="614573"/>
          </a:xfrm>
          <a:prstGeom prst="mathEqual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8A5999-64B7-436D-8C99-9711CB2B4A12}"/>
              </a:ext>
            </a:extLst>
          </p:cNvPr>
          <p:cNvSpPr txBox="1"/>
          <p:nvPr/>
        </p:nvSpPr>
        <p:spPr>
          <a:xfrm>
            <a:off x="1046823" y="1368887"/>
            <a:ext cx="23661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본 데이터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B682AE-A372-41BC-A98F-F217B012B37B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88FAC9-9360-4587-99C9-F52F2479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0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4E637-3588-45B9-A605-8A0FDC2905ED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A0D93E-5ABB-4ADE-8BCE-F5B6EF4CAD9E}"/>
              </a:ext>
            </a:extLst>
          </p:cNvPr>
          <p:cNvGrpSpPr/>
          <p:nvPr/>
        </p:nvGrpSpPr>
        <p:grpSpPr>
          <a:xfrm>
            <a:off x="374302" y="334854"/>
            <a:ext cx="2484458" cy="605210"/>
            <a:chOff x="383870" y="285126"/>
            <a:chExt cx="2484458" cy="6052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1E4B4-C57D-447D-947C-1133E209892F}"/>
                </a:ext>
              </a:extLst>
            </p:cNvPr>
            <p:cNvSpPr txBox="1"/>
            <p:nvPr/>
          </p:nvSpPr>
          <p:spPr>
            <a:xfrm>
              <a:off x="994790" y="372287"/>
              <a:ext cx="18735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데이터 소개</a:t>
              </a:r>
            </a:p>
          </p:txBody>
        </p:sp>
        <p:pic>
          <p:nvPicPr>
            <p:cNvPr id="11" name="그림 10" descr="그림2.png">
              <a:extLst>
                <a:ext uri="{FF2B5EF4-FFF2-40B4-BE49-F238E27FC236}">
                  <a16:creationId xmlns:a16="http://schemas.microsoft.com/office/drawing/2014/main" id="{4DD67BEC-2575-43E4-AD6C-8785AA40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870" y="285126"/>
              <a:ext cx="610920" cy="605210"/>
            </a:xfrm>
            <a:prstGeom prst="rect">
              <a:avLst/>
            </a:prstGeom>
          </p:spPr>
        </p:pic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3A42B45-5887-432F-9BD9-4EDBAABF5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502915"/>
              </p:ext>
            </p:extLst>
          </p:nvPr>
        </p:nvGraphicFramePr>
        <p:xfrm>
          <a:off x="752992" y="1162950"/>
          <a:ext cx="10686015" cy="4587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203">
                  <a:extLst>
                    <a:ext uri="{9D8B030D-6E8A-4147-A177-3AD203B41FA5}">
                      <a16:colId xmlns:a16="http://schemas.microsoft.com/office/drawing/2014/main" val="1007540052"/>
                    </a:ext>
                  </a:extLst>
                </a:gridCol>
                <a:gridCol w="2137203">
                  <a:extLst>
                    <a:ext uri="{9D8B030D-6E8A-4147-A177-3AD203B41FA5}">
                      <a16:colId xmlns:a16="http://schemas.microsoft.com/office/drawing/2014/main" val="3328476112"/>
                    </a:ext>
                  </a:extLst>
                </a:gridCol>
                <a:gridCol w="2137203">
                  <a:extLst>
                    <a:ext uri="{9D8B030D-6E8A-4147-A177-3AD203B41FA5}">
                      <a16:colId xmlns:a16="http://schemas.microsoft.com/office/drawing/2014/main" val="1396351349"/>
                    </a:ext>
                  </a:extLst>
                </a:gridCol>
                <a:gridCol w="2604238">
                  <a:extLst>
                    <a:ext uri="{9D8B030D-6E8A-4147-A177-3AD203B41FA5}">
                      <a16:colId xmlns:a16="http://schemas.microsoft.com/office/drawing/2014/main" val="4002056623"/>
                    </a:ext>
                  </a:extLst>
                </a:gridCol>
                <a:gridCol w="1670168">
                  <a:extLst>
                    <a:ext uri="{9D8B030D-6E8A-4147-A177-3AD203B41FA5}">
                      <a16:colId xmlns:a16="http://schemas.microsoft.com/office/drawing/2014/main" val="2779372427"/>
                    </a:ext>
                  </a:extLst>
                </a:gridCol>
              </a:tblGrid>
              <a:tr h="70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Year</a:t>
                      </a:r>
                      <a:endParaRPr lang="ko-KR" altLang="en-US" sz="30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Song</a:t>
                      </a:r>
                      <a:endParaRPr lang="ko-KR" altLang="en-US" sz="30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Artist</a:t>
                      </a:r>
                      <a:endParaRPr lang="ko-KR" altLang="en-US" sz="30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Lyrics</a:t>
                      </a:r>
                      <a:endParaRPr lang="ko-KR" altLang="en-US" sz="30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rgbClr val="DDC5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Genre</a:t>
                      </a:r>
                      <a:endParaRPr lang="ko-KR" altLang="en-US" sz="30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rgbClr val="DDC5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44383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2001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hanging by</a:t>
                      </a:r>
                    </a:p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a moment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err="1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Lifehouse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I’m desperate for changing ~</a:t>
                      </a:r>
                      <a:endParaRPr lang="ko-KR" altLang="en-US" sz="2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Rock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36747444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279896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2016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Love yourself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Justin Bieber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For all the times that you rain ~</a:t>
                      </a:r>
                      <a:endParaRPr lang="ko-KR" altLang="en-US" sz="2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Pop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2805988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919886"/>
                  </a:ext>
                </a:extLst>
              </a:tr>
              <a:tr h="7071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2017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Look at me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sng" strike="noStrike" dirty="0" err="1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xxxtentacion</a:t>
                      </a:r>
                      <a:r>
                        <a:rPr lang="en-US" sz="2400" u="sng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endParaRPr lang="en-US" sz="2400" b="0" i="0" u="sng" strike="noStrike" dirty="0">
                        <a:solidFill>
                          <a:schemeClr val="tx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Ayy</a:t>
                      </a:r>
                      <a:r>
                        <a:rPr lang="en-US" altLang="ko-KR" sz="2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I'm like Bitch who is ~</a:t>
                      </a:r>
                      <a:endParaRPr lang="ko-KR" altLang="en-US" sz="2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Hip-Hop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998323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DE2E7A5-2F25-47F7-A217-939BD4EF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5846828"/>
            <a:ext cx="3200400" cy="47288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EB60ED-F536-48AF-BBD3-A2F1494E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5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35AD014-10D6-48CE-8033-AAFC511DE7FE}"/>
              </a:ext>
            </a:extLst>
          </p:cNvPr>
          <p:cNvGrpSpPr/>
          <p:nvPr/>
        </p:nvGrpSpPr>
        <p:grpSpPr>
          <a:xfrm>
            <a:off x="4231640" y="2820236"/>
            <a:ext cx="3728720" cy="1217529"/>
            <a:chOff x="4231640" y="2503859"/>
            <a:chExt cx="3728720" cy="12175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4D0FF0-111A-437D-BAD4-B08302F14BD9}"/>
                </a:ext>
              </a:extLst>
            </p:cNvPr>
            <p:cNvSpPr txBox="1"/>
            <p:nvPr/>
          </p:nvSpPr>
          <p:spPr>
            <a:xfrm>
              <a:off x="5232299" y="2503859"/>
              <a:ext cx="17274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alpha val="5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CONTENTS2</a:t>
              </a:r>
              <a:endParaRPr lang="ko-KR" altLang="en-US" sz="2000" dirty="0">
                <a:solidFill>
                  <a:schemeClr val="tx1">
                    <a:alpha val="5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003B4-39B1-4A53-A075-1F526C0FC9C5}"/>
                </a:ext>
              </a:extLst>
            </p:cNvPr>
            <p:cNvSpPr txBox="1"/>
            <p:nvPr/>
          </p:nvSpPr>
          <p:spPr>
            <a:xfrm>
              <a:off x="4231640" y="3136613"/>
              <a:ext cx="3728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연도별 분석</a:t>
              </a: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03FF8B-CF85-4195-AB6F-48A3DB42C888}"/>
              </a:ext>
            </a:extLst>
          </p:cNvPr>
          <p:cNvCxnSpPr>
            <a:cxnSpLocks/>
          </p:cNvCxnSpPr>
          <p:nvPr/>
        </p:nvCxnSpPr>
        <p:spPr>
          <a:xfrm>
            <a:off x="5400040" y="3252617"/>
            <a:ext cx="1391920" cy="0"/>
          </a:xfrm>
          <a:prstGeom prst="line">
            <a:avLst/>
          </a:prstGeom>
          <a:ln w="15875">
            <a:solidFill>
              <a:srgbClr val="DDC5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F7A5FF-F51E-4280-B69E-B06B4503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637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0EDF92-FEE2-43BC-B7BF-84A5516A5911}"/>
              </a:ext>
            </a:extLst>
          </p:cNvPr>
          <p:cNvGrpSpPr/>
          <p:nvPr/>
        </p:nvGrpSpPr>
        <p:grpSpPr>
          <a:xfrm>
            <a:off x="679762" y="1407606"/>
            <a:ext cx="11012460" cy="4660165"/>
            <a:chOff x="679762" y="1027225"/>
            <a:chExt cx="11012460" cy="46601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A7D173B-BB07-46E3-8DE3-0F52A532C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1" t="4411" r="7562" b="4600"/>
            <a:stretch/>
          </p:blipFill>
          <p:spPr>
            <a:xfrm>
              <a:off x="8141389" y="1027226"/>
              <a:ext cx="3550833" cy="45524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DE393AD-AC85-4661-A4F8-791A3AB5D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2" t="2740" r="11181" b="4482"/>
            <a:stretch/>
          </p:blipFill>
          <p:spPr>
            <a:xfrm>
              <a:off x="4410575" y="1027225"/>
              <a:ext cx="3550833" cy="466016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A257AFB-1EC1-4FF3-BFC4-363FCA5DD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5" t="5814" r="6523" b="6360"/>
            <a:stretch/>
          </p:blipFill>
          <p:spPr>
            <a:xfrm>
              <a:off x="679762" y="1085730"/>
              <a:ext cx="3550832" cy="4601660"/>
            </a:xfrm>
            <a:prstGeom prst="rect">
              <a:avLst/>
            </a:prstGeom>
          </p:spPr>
        </p:pic>
      </p:grpSp>
      <p:pic>
        <p:nvPicPr>
          <p:cNvPr id="11" name="그림 10" descr="그림2.png">
            <a:extLst>
              <a:ext uri="{FF2B5EF4-FFF2-40B4-BE49-F238E27FC236}">
                <a16:creationId xmlns:a16="http://schemas.microsoft.com/office/drawing/2014/main" id="{4DD67BEC-2575-43E4-AD6C-8785AA40796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302" y="334854"/>
            <a:ext cx="610920" cy="6052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EBEFA7-39C2-4244-B08D-9D7EF9759161}"/>
              </a:ext>
            </a:extLst>
          </p:cNvPr>
          <p:cNvSpPr/>
          <p:nvPr/>
        </p:nvSpPr>
        <p:spPr>
          <a:xfrm>
            <a:off x="173421" y="189187"/>
            <a:ext cx="11784250" cy="6433288"/>
          </a:xfrm>
          <a:prstGeom prst="rect">
            <a:avLst/>
          </a:prstGeom>
          <a:noFill/>
          <a:ln w="76200">
            <a:solidFill>
              <a:srgbClr val="DDC5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BF139CE-F91E-4051-92B6-AD6C83FFBE2A}"/>
              </a:ext>
            </a:extLst>
          </p:cNvPr>
          <p:cNvSpPr/>
          <p:nvPr/>
        </p:nvSpPr>
        <p:spPr>
          <a:xfrm>
            <a:off x="1534160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FA31161-6E7C-4930-B550-8E6E88186F3C}"/>
              </a:ext>
            </a:extLst>
          </p:cNvPr>
          <p:cNvSpPr/>
          <p:nvPr/>
        </p:nvSpPr>
        <p:spPr>
          <a:xfrm>
            <a:off x="5344805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40850B5-38F3-4008-9ECD-7628C4C5DD27}"/>
              </a:ext>
            </a:extLst>
          </p:cNvPr>
          <p:cNvSpPr/>
          <p:nvPr/>
        </p:nvSpPr>
        <p:spPr>
          <a:xfrm>
            <a:off x="9032885" y="3403600"/>
            <a:ext cx="1767840" cy="1534160"/>
          </a:xfrm>
          <a:prstGeom prst="roundRect">
            <a:avLst/>
          </a:prstGeom>
          <a:noFill/>
          <a:ln w="508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94E692-44F1-4E1F-9A61-B324F69051CA}"/>
              </a:ext>
            </a:extLst>
          </p:cNvPr>
          <p:cNvSpPr txBox="1"/>
          <p:nvPr/>
        </p:nvSpPr>
        <p:spPr>
          <a:xfrm>
            <a:off x="985222" y="422015"/>
            <a:ext cx="511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연도별 워드 클라우드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75768E-3DBC-4BD1-8282-A2A83244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686-5903-47CA-B668-7A70B7DF66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062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718</Words>
  <Application>Microsoft Office PowerPoint</Application>
  <PresentationFormat>와이드스크린</PresentationFormat>
  <Paragraphs>313</Paragraphs>
  <Slides>34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나눔스퀘어라운드 Light</vt:lpstr>
      <vt:lpstr>맑은 고딕 Semilight</vt:lpstr>
      <vt:lpstr>Arial</vt:lpstr>
      <vt:lpstr>헤움내친구112</vt:lpstr>
      <vt:lpstr>조선일보명조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준혁 양</cp:lastModifiedBy>
  <cp:revision>151</cp:revision>
  <dcterms:created xsi:type="dcterms:W3CDTF">2018-08-15T02:50:04Z</dcterms:created>
  <dcterms:modified xsi:type="dcterms:W3CDTF">2018-08-17T16:03:48Z</dcterms:modified>
</cp:coreProperties>
</file>